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33"/>
  </p:notesMasterIdLst>
  <p:handoutMasterIdLst>
    <p:handoutMasterId r:id="rId34"/>
  </p:handoutMasterIdLst>
  <p:sldIdLst>
    <p:sldId id="257" r:id="rId3"/>
    <p:sldId id="259" r:id="rId4"/>
    <p:sldId id="264" r:id="rId5"/>
    <p:sldId id="268" r:id="rId6"/>
    <p:sldId id="267" r:id="rId7"/>
    <p:sldId id="375" r:id="rId8"/>
    <p:sldId id="369" r:id="rId9"/>
    <p:sldId id="376" r:id="rId10"/>
    <p:sldId id="378" r:id="rId11"/>
    <p:sldId id="370" r:id="rId12"/>
    <p:sldId id="377" r:id="rId13"/>
    <p:sldId id="280" r:id="rId14"/>
    <p:sldId id="381" r:id="rId15"/>
    <p:sldId id="281" r:id="rId16"/>
    <p:sldId id="380" r:id="rId17"/>
    <p:sldId id="282" r:id="rId18"/>
    <p:sldId id="385" r:id="rId19"/>
    <p:sldId id="386" r:id="rId20"/>
    <p:sldId id="286" r:id="rId21"/>
    <p:sldId id="287" r:id="rId22"/>
    <p:sldId id="327" r:id="rId23"/>
    <p:sldId id="328" r:id="rId24"/>
    <p:sldId id="388" r:id="rId25"/>
    <p:sldId id="387" r:id="rId26"/>
    <p:sldId id="373" r:id="rId27"/>
    <p:sldId id="333" r:id="rId28"/>
    <p:sldId id="371" r:id="rId29"/>
    <p:sldId id="382" r:id="rId30"/>
    <p:sldId id="383" r:id="rId31"/>
    <p:sldId id="368" r:id="rId32"/>
  </p:sldIdLst>
  <p:sldSz cx="12192000" cy="6858000"/>
  <p:notesSz cx="7104063" cy="10234613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878" y="58"/>
      </p:cViewPr>
      <p:guideLst>
        <p:guide orient="horz" pos="21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CPolar</a:t>
            </a:r>
            <a:r>
              <a:rPr lang="zh-CN" altLang="en-US"/>
              <a:t>内网穿透工具主要用于解决无公网</a:t>
            </a:r>
            <a:r>
              <a:rPr lang="en-US" altLang="zh-CN"/>
              <a:t>IP</a:t>
            </a:r>
            <a:r>
              <a:rPr lang="zh-CN" altLang="en-US"/>
              <a:t>环境下的远程访问问题。它的主要作用包括：</a:t>
            </a:r>
          </a:p>
          <a:p>
            <a:endParaRPr lang="zh-CN" altLang="en-US"/>
          </a:p>
          <a:p>
            <a:r>
              <a:rPr lang="zh-CN" altLang="en-US"/>
              <a:t>访问内网资源：当你有一个运行在本地网络（例如家庭网络或公司内网）中的服务器、</a:t>
            </a:r>
            <a:r>
              <a:rPr lang="en-US" altLang="zh-CN"/>
              <a:t>Web</a:t>
            </a:r>
            <a:r>
              <a:rPr lang="zh-CN" altLang="en-US"/>
              <a:t>应用、数据库或其他服务时，</a:t>
            </a:r>
            <a:r>
              <a:rPr lang="en-US" altLang="zh-CN"/>
              <a:t>CPolar</a:t>
            </a:r>
            <a:r>
              <a:rPr lang="zh-CN" altLang="en-US"/>
              <a:t>可以为其创建一个安全的隧道，使得外部网络的用户能够访问到这些原本隐藏在内网后的资源。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.png"/><Relationship Id="rId18" Type="http://schemas.openxmlformats.org/officeDocument/2006/relationships/image" Target="../media/image4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Master" Target="../slideMasters/slideMaster2.xml"/><Relationship Id="rId17" Type="http://schemas.openxmlformats.org/officeDocument/2006/relationships/image" Target="../media/image3.png"/><Relationship Id="rId2" Type="http://schemas.openxmlformats.org/officeDocument/2006/relationships/tags" Target="../tags/tag9.xml"/><Relationship Id="rId16" Type="http://schemas.openxmlformats.org/officeDocument/2006/relationships/image" Target="file:///C:\Program%20Files%20(x86)\Tencent\TIM\Bin\Lets_Create/pic_temp/0_pic_quater_right_up.png" TargetMode="Externa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2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file:///D:\Users\Desktop\&#32032;&#26448;&#20998;&#31867;\&#20013;&#22269;&#39118;&#32032;&#26448;&#22270;\&#20027;&#39064;\&#22270;&#29255;49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file:///C:\Program%20Files%20(x86)\Tencent\TIM\Bin\Lets_Create/pic_temp/1_pic_quater_left_down.png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6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slideMaster" Target="../slideMasters/slideMaster2.xml"/><Relationship Id="rId17" Type="http://schemas.openxmlformats.org/officeDocument/2006/relationships/image" Target="../media/image4.png"/><Relationship Id="rId2" Type="http://schemas.openxmlformats.org/officeDocument/2006/relationships/tags" Target="../tags/tag26.xml"/><Relationship Id="rId16" Type="http://schemas.openxmlformats.org/officeDocument/2006/relationships/image" Target="../media/image3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7.png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file:///D:\Users\Desktop\&#32032;&#26448;&#20998;&#31867;\&#20013;&#22269;&#39118;&#32032;&#26448;&#22270;\&#20027;&#39064;\&#22270;&#29255;49.png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10" Type="http://schemas.openxmlformats.org/officeDocument/2006/relationships/image" Target="file:///C:\Program%20Files%20(x86)\Tencent\TIM\Bin\Lets_Create/pic_temp/1_pic_quater_left_down.png" TargetMode="External"/><Relationship Id="rId4" Type="http://schemas.openxmlformats.org/officeDocument/2006/relationships/tags" Target="../tags/tag39.xml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8.png"/><Relationship Id="rId5" Type="http://schemas.openxmlformats.org/officeDocument/2006/relationships/tags" Target="../tags/tag4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file:///C:\Program%20Files%20(x86)\Tencent\TIM\Bin\Lets_Create/pic_temp/pic_half_down.png" TargetMode="External"/><Relationship Id="rId5" Type="http://schemas.openxmlformats.org/officeDocument/2006/relationships/tags" Target="../tags/tag56.xml"/><Relationship Id="rId10" Type="http://schemas.openxmlformats.org/officeDocument/2006/relationships/image" Target="../media/image10.png"/><Relationship Id="rId4" Type="http://schemas.openxmlformats.org/officeDocument/2006/relationships/tags" Target="../tags/tag55.xml"/><Relationship Id="rId9" Type="http://schemas.openxmlformats.org/officeDocument/2006/relationships/image" Target="file:///C:\Program%20Files%20(x86)\Tencent\TIM\Bin\Lets_Create/pic_temp/pic_half_top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10" Type="http://schemas.openxmlformats.org/officeDocument/2006/relationships/image" Target="file:///C:\Program%20Files%20(x86)\Tencent\TIM\Bin\Lets_Create/pic_temp/1_pic_quater_left_down.png" TargetMode="External"/><Relationship Id="rId4" Type="http://schemas.openxmlformats.org/officeDocument/2006/relationships/tags" Target="../tags/tag64.xml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12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file:///C:\Program%20Files%20(x86)\Tencent\TIM\Bin\Lets_Create/pic_temp/0_pic_quater_right_down.png" TargetMode="External"/><Relationship Id="rId5" Type="http://schemas.openxmlformats.org/officeDocument/2006/relationships/tags" Target="../tags/tag72.xml"/><Relationship Id="rId10" Type="http://schemas.openxmlformats.org/officeDocument/2006/relationships/image" Target="../media/image11.png"/><Relationship Id="rId4" Type="http://schemas.openxmlformats.org/officeDocument/2006/relationships/tags" Target="../tags/tag71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12.png"/><Relationship Id="rId5" Type="http://schemas.openxmlformats.org/officeDocument/2006/relationships/tags" Target="../tags/tag80.xml"/><Relationship Id="rId10" Type="http://schemas.openxmlformats.org/officeDocument/2006/relationships/image" Target="file:///C:\Program%20Files%20(x86)\Tencent\TIM\Bin\Lets_Create/pic_temp/0_pic_quater_right_down.png" TargetMode="External"/><Relationship Id="rId4" Type="http://schemas.openxmlformats.org/officeDocument/2006/relationships/tags" Target="../tags/tag79.xml"/><Relationship Id="rId9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2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file:///D:\Users\Desktop\&#32032;&#26448;&#20998;&#31867;\&#20013;&#22269;&#39118;&#32032;&#26448;&#22270;\&#20027;&#39064;\&#22270;&#29255;49.png" TargetMode="External"/><Relationship Id="rId2" Type="http://schemas.openxmlformats.org/officeDocument/2006/relationships/tags" Target="../tags/tag84.xml"/><Relationship Id="rId16" Type="http://schemas.openxmlformats.org/officeDocument/2006/relationships/image" Target="../media/image4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1.png"/><Relationship Id="rId5" Type="http://schemas.openxmlformats.org/officeDocument/2006/relationships/tags" Target="../tags/tag87.xml"/><Relationship Id="rId15" Type="http://schemas.openxmlformats.org/officeDocument/2006/relationships/image" Target="../media/image3.png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file:///C:\Program%20Files%20(x86)\Tencent\TIM\Bin\Lets_Create/pic_temp/0_pic_quater_right_up.png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96.xml"/><Relationship Id="rId10" Type="http://schemas.openxmlformats.org/officeDocument/2006/relationships/image" Target="../media/image12.png"/><Relationship Id="rId4" Type="http://schemas.openxmlformats.org/officeDocument/2006/relationships/tags" Target="../tags/tag95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8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file:///C:\Program%20Files%20(x86)\Tencent\TIM\Bin\Lets_Create/pic_temp/0_pic_quater_right_down.png" TargetMode="External"/><Relationship Id="rId5" Type="http://schemas.openxmlformats.org/officeDocument/2006/relationships/tags" Target="../tags/tag102.xml"/><Relationship Id="rId10" Type="http://schemas.openxmlformats.org/officeDocument/2006/relationships/image" Target="../media/image13.png"/><Relationship Id="rId4" Type="http://schemas.openxmlformats.org/officeDocument/2006/relationships/tags" Target="../tags/tag101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5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file:///C:\Program%20Files%20(x86)\Tencent\TIM\Bin\Lets_Create/pic_temp/0_pic_quater_right_up.png" TargetMode="Externa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2.png"/><Relationship Id="rId5" Type="http://schemas.openxmlformats.org/officeDocument/2006/relationships/tags" Target="../tags/tag11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image" Target="../media/image5.pn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file:///C:\Program%20Files%20(x86)\Tencent\TIM\Bin\Lets_Create/pic_temp/0_pic_quater_right_up.png" TargetMode="Externa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2.png"/><Relationship Id="rId5" Type="http://schemas.openxmlformats.org/officeDocument/2006/relationships/tags" Target="../tags/tag11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5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file:///C:\Program%20Files%20(x86)\Tencent\TIM\Bin\Lets_Create/pic_temp/0_pic_quater_right_up.png" TargetMode="Externa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2.png"/><Relationship Id="rId5" Type="http://schemas.openxmlformats.org/officeDocument/2006/relationships/tags" Target="../tags/tag12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image" Target="../media/image2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34.xml"/><Relationship Id="rId16" Type="http://schemas.openxmlformats.org/officeDocument/2006/relationships/image" Target="file:///C:\Program%20Files%20(x86)\Tencent\TIM\Bin\Lets_Create/pic_temp/1_pic_quater_left_down.png" TargetMode="Externa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image" Target="../media/image5.png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image" Target="file:///C:\Program%20Files%20(x86)\Tencent\TIM\Bin\Lets_Create/pic_temp/0_pic_quater_right_up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image" Target="../media/image15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image" Target="file:///C:\Program%20Files%20(x86)\Tencent\TIM\Bin\Lets_Create/pic_temp/0_pic_quater_right_down.png" TargetMode="External"/><Relationship Id="rId5" Type="http://schemas.openxmlformats.org/officeDocument/2006/relationships/tags" Target="../tags/tag148.xml"/><Relationship Id="rId10" Type="http://schemas.openxmlformats.org/officeDocument/2006/relationships/image" Target="../media/image14.png"/><Relationship Id="rId4" Type="http://schemas.openxmlformats.org/officeDocument/2006/relationships/tags" Target="../tags/tag147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2353"/>
            <a:ext cx="5486400" cy="433329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886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471036" y="4009570"/>
            <a:ext cx="1833185" cy="12694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76949" y="1391959"/>
            <a:ext cx="2105260" cy="1412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764000" y="1875600"/>
            <a:ext cx="5090400" cy="177274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1764000" y="3754800"/>
            <a:ext cx="4258800" cy="49320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767600" y="4629600"/>
            <a:ext cx="3391200" cy="406800"/>
          </a:xfrm>
        </p:spPr>
        <p:txBody>
          <a:bodyPr/>
          <a:lstStyle>
            <a:lvl1pPr marL="0" indent="0" eaLnBrk="1" fontAlgn="auto" latinLnBrk="0" hangingPunct="1">
              <a:lnSpc>
                <a:spcPct val="100000"/>
              </a:lnSpc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1767600" y="5036400"/>
            <a:ext cx="2534400" cy="406800"/>
          </a:xfrm>
        </p:spPr>
        <p:txBody>
          <a:bodyPr/>
          <a:lstStyle>
            <a:lvl1pPr marL="0" indent="0" eaLnBrk="1" fontAlgn="auto" latinLnBrk="0" hangingPunct="1">
              <a:lnSpc>
                <a:spcPct val="100000"/>
              </a:lnSpc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95" y="68580"/>
            <a:ext cx="1143000" cy="8729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67215" y="1262380"/>
            <a:ext cx="2724150" cy="433324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270" y="1262380"/>
            <a:ext cx="2724150" cy="433324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608076" y="457200"/>
            <a:ext cx="10975848" cy="5943600"/>
          </a:xfrm>
          <a:prstGeom prst="rect">
            <a:avLst/>
          </a:prstGeom>
          <a:solidFill>
            <a:schemeClr val="bg2">
              <a:alpha val="23000"/>
            </a:scheme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52" y="972749"/>
            <a:ext cx="4588327" cy="49125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312026" y="4128950"/>
            <a:ext cx="1833185" cy="12694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567097" y="1671359"/>
            <a:ext cx="2105260" cy="1412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431600" y="3430800"/>
            <a:ext cx="3513600" cy="827811"/>
          </a:xfrm>
        </p:spPr>
        <p:txBody>
          <a:bodyPr lIns="90000" tIns="46800" rIns="90000" bIns="46800" anchor="t" anchorCtr="0">
            <a:normAutofit/>
          </a:bodyPr>
          <a:lstStyle>
            <a:lvl1pPr algn="ctr" eaLnBrk="1" fontAlgn="auto" latinLnBrk="0" hangingPunct="1">
              <a:defRPr sz="24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4060800" y="4287600"/>
            <a:ext cx="4248000" cy="403200"/>
          </a:xfrm>
        </p:spPr>
        <p:txBody>
          <a:bodyPr/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95" y="68580"/>
            <a:ext cx="1143000" cy="8729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>
            <p:custDataLst>
              <p:tags r:id="rId1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75" y="5771515"/>
            <a:ext cx="1346835" cy="10280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251381"/>
            <a:ext cx="4064000" cy="1606619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6066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1059815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75" y="5771515"/>
            <a:ext cx="1346835" cy="10280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24.6.6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58420" y="5760085"/>
            <a:ext cx="12017375" cy="981075"/>
            <a:chOff x="58420" y="5760085"/>
            <a:chExt cx="12017375" cy="981075"/>
          </a:xfrm>
        </p:grpSpPr>
        <p:pic>
          <p:nvPicPr>
            <p:cNvPr id="8" name="图片 7"/>
            <p:cNvPicPr/>
            <p:nvPr>
              <p:custDataLst>
                <p:tags r:id="rId7"/>
              </p:custDataLst>
            </p:nvPr>
          </p:nvPicPr>
          <p:blipFill>
            <a:blip r:embed="rId10" r:link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7065" y="5760085"/>
              <a:ext cx="1268730" cy="981075"/>
            </a:xfrm>
            <a:prstGeom prst="rect">
              <a:avLst/>
            </a:prstGeom>
          </p:spPr>
        </p:pic>
        <p:pic>
          <p:nvPicPr>
            <p:cNvPr id="9" name="图片 8"/>
            <p:cNvPicPr/>
            <p:nvPr>
              <p:custDataLst>
                <p:tags r:id="rId8"/>
              </p:custDataLst>
            </p:nvPr>
          </p:nvPicPr>
          <p:blipFill>
            <a:blip r:embed="rId12" r:link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" y="5760720"/>
              <a:ext cx="1249680" cy="98044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58420" y="5760085"/>
            <a:ext cx="12017375" cy="981075"/>
            <a:chOff x="58420" y="5760085"/>
            <a:chExt cx="12017375" cy="981075"/>
          </a:xfrm>
        </p:grpSpPr>
        <p:pic>
          <p:nvPicPr>
            <p:cNvPr id="8" name="图片 7"/>
            <p:cNvPicPr/>
            <p:nvPr>
              <p:custDataLst>
                <p:tags r:id="rId6"/>
              </p:custDataLst>
            </p:nvPr>
          </p:nvPicPr>
          <p:blipFill>
            <a:blip r:embed="rId9" r:link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7065" y="5760085"/>
              <a:ext cx="1268730" cy="981075"/>
            </a:xfrm>
            <a:prstGeom prst="rect">
              <a:avLst/>
            </a:prstGeom>
          </p:spPr>
        </p:pic>
        <p:pic>
          <p:nvPicPr>
            <p:cNvPr id="9" name="图片 8"/>
            <p:cNvPicPr/>
            <p:nvPr>
              <p:custDataLst>
                <p:tags r:id="rId7"/>
              </p:custDataLst>
            </p:nvPr>
          </p:nvPicPr>
          <p:blipFill>
            <a:blip r:embed="rId11" r:link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" y="5760720"/>
              <a:ext cx="1249680" cy="98044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62353"/>
            <a:ext cx="5486400" cy="4333295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0"/>
            <a:ext cx="1143000" cy="8886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838085" y="4098290"/>
            <a:ext cx="1833185" cy="1269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225751" y="1933133"/>
            <a:ext cx="2105260" cy="1412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632114" y="1760583"/>
            <a:ext cx="3596400" cy="2041200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2400" b="0" i="0" u="none" strike="noStrike" kern="1200" cap="none" spc="6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7778568" y="3877574"/>
            <a:ext cx="3231606" cy="435538"/>
          </a:xfrm>
        </p:spPr>
        <p:txBody>
          <a:bodyPr>
            <a:normAutofit/>
          </a:bodyPr>
          <a:lstStyle>
            <a:lvl1pPr marL="0" indent="0" algn="dist">
              <a:buNone/>
              <a:defRPr sz="1800"/>
            </a:lvl1pPr>
          </a:lstStyle>
          <a:p>
            <a:pPr lvl="0"/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>
          <a:xfrm>
            <a:off x="8553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053" y="304775"/>
            <a:ext cx="11607893" cy="62484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ea typeface="隶书" panose="02010509060101010101" pitchFamily="49" charset="-122"/>
              <a:cs typeface="Viner Hand ITC" panose="03070502030502020203" charset="0"/>
              <a:sym typeface="+mn-ea"/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87630"/>
            <a:ext cx="1386205" cy="995045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75" y="5771515"/>
            <a:ext cx="1346835" cy="10280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" y="5857875"/>
            <a:ext cx="1143000" cy="888365"/>
          </a:xfrm>
          <a:prstGeom prst="rect">
            <a:avLst/>
          </a:prstGeom>
        </p:spPr>
      </p:pic>
      <p:pic>
        <p:nvPicPr>
          <p:cNvPr id="13" name="图片 12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370" y="5873115"/>
            <a:ext cx="1143000" cy="8731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>
            <a:normAutofit/>
          </a:bodyPr>
          <a:lstStyle>
            <a:lvl1pPr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5" name="图片 14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" y="78105"/>
            <a:ext cx="1143000" cy="888365"/>
          </a:xfrm>
          <a:prstGeom prst="rect">
            <a:avLst/>
          </a:prstGeom>
        </p:spPr>
      </p:pic>
      <p:pic>
        <p:nvPicPr>
          <p:cNvPr id="16" name="图片 15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055" y="78105"/>
            <a:ext cx="1143000" cy="8731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 userDrawn="1">
            <p:custDataLst>
              <p:tags r:id="rId1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" y="68580"/>
            <a:ext cx="1143000" cy="888365"/>
          </a:xfrm>
          <a:prstGeom prst="rect">
            <a:avLst/>
          </a:prstGeom>
        </p:spPr>
      </p:pic>
      <p:pic>
        <p:nvPicPr>
          <p:cNvPr id="13" name="图片 12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95" y="68580"/>
            <a:ext cx="1143000" cy="87312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>
            <a:no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1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20" y="5887085"/>
            <a:ext cx="1143000" cy="888365"/>
          </a:xfrm>
          <a:prstGeom prst="rect">
            <a:avLst/>
          </a:prstGeom>
        </p:spPr>
      </p:pic>
      <p:pic>
        <p:nvPicPr>
          <p:cNvPr id="15" name="图片 14"/>
          <p:cNvPicPr/>
          <p:nvPr userDrawn="1">
            <p:custDataLst>
              <p:tags r:id="rId2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" y="5887085"/>
            <a:ext cx="1143000" cy="87312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97790"/>
            <a:ext cx="1727835" cy="1163955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60" y="5579110"/>
            <a:ext cx="1788795" cy="12103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24.6.6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24.6.6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13" Type="http://schemas.openxmlformats.org/officeDocument/2006/relationships/image" Target="../media/image11.png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image" Target="../media/image12.png"/><Relationship Id="rId5" Type="http://schemas.openxmlformats.org/officeDocument/2006/relationships/tags" Target="../tags/tag226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tags" Target="../tags/tag225.xml"/><Relationship Id="rId9" Type="http://schemas.openxmlformats.org/officeDocument/2006/relationships/slideLayout" Target="../slideLayouts/slideLayout17.xml"/><Relationship Id="rId14" Type="http://schemas.openxmlformats.org/officeDocument/2006/relationships/image" Target="file:///C:\Program%20Files%20(x86)\Tencent\TIM\Bin\Lets_Create/pic_temp/0_pic_quater_right_down.pn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image" Target="../media/image11.png"/><Relationship Id="rId3" Type="http://schemas.openxmlformats.org/officeDocument/2006/relationships/tags" Target="../tags/tag232.xml"/><Relationship Id="rId7" Type="http://schemas.openxmlformats.org/officeDocument/2006/relationships/tags" Target="../tags/tag236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image" Target="../media/image12.png"/><Relationship Id="rId5" Type="http://schemas.openxmlformats.org/officeDocument/2006/relationships/tags" Target="../tags/tag234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tags" Target="../tags/tag233.xml"/><Relationship Id="rId9" Type="http://schemas.openxmlformats.org/officeDocument/2006/relationships/slideLayout" Target="../slideLayouts/slideLayout17.xml"/><Relationship Id="rId14" Type="http://schemas.openxmlformats.org/officeDocument/2006/relationships/image" Target="file:///C:\Program%20Files%20(x86)\Tencent\TIM\Bin\Lets_Create/pic_temp/0_pic_quater_right_down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4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C:\Program%20Files%20(x86)\Tencent\TIM\Bin\Lets_Create/pic_temp/0_pic_quater_right_down.png" TargetMode="External"/><Relationship Id="rId3" Type="http://schemas.openxmlformats.org/officeDocument/2006/relationships/tags" Target="../tags/tag243.xml"/><Relationship Id="rId7" Type="http://schemas.openxmlformats.org/officeDocument/2006/relationships/image" Target="../media/image11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0.png"/><Relationship Id="rId5" Type="http://schemas.openxmlformats.org/officeDocument/2006/relationships/tags" Target="../tags/tag245.xml"/><Relationship Id="rId10" Type="http://schemas.openxmlformats.org/officeDocument/2006/relationships/image" Target="file:///C:\Program%20Files%20(x86)\Tencent\TIM\Bin\Lets_Create/pic_temp/1_pic_quater_left_down.png" TargetMode="External"/><Relationship Id="rId4" Type="http://schemas.openxmlformats.org/officeDocument/2006/relationships/tags" Target="../tags/tag244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12" Type="http://schemas.openxmlformats.org/officeDocument/2006/relationships/image" Target="../media/image12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21.png"/><Relationship Id="rId5" Type="http://schemas.openxmlformats.org/officeDocument/2006/relationships/tags" Target="../tags/tag250.xml"/><Relationship Id="rId10" Type="http://schemas.openxmlformats.org/officeDocument/2006/relationships/image" Target="file:///C:\Program%20Files%20(x86)\Tencent\TIM\Bin\Lets_Create/pic_temp/0_pic_quater_right_down.png" TargetMode="External"/><Relationship Id="rId4" Type="http://schemas.openxmlformats.org/officeDocument/2006/relationships/tags" Target="../tags/tag249.xml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image" Target="../media/image12.png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image" Target="file:///C:\Program%20Files%20(x86)\Tencent\TIM\Bin\Lets_Create/pic_temp/0_pic_quater_right_down.png" TargetMode="External"/><Relationship Id="rId2" Type="http://schemas.openxmlformats.org/officeDocument/2006/relationships/tags" Target="../tags/tag254.xml"/><Relationship Id="rId16" Type="http://schemas.openxmlformats.org/officeDocument/2006/relationships/image" Target="../media/image23.png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image" Target="../media/image11.png"/><Relationship Id="rId5" Type="http://schemas.openxmlformats.org/officeDocument/2006/relationships/tags" Target="../tags/tag257.xml"/><Relationship Id="rId15" Type="http://schemas.openxmlformats.org/officeDocument/2006/relationships/image" Target="../media/image22.png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4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image" Target="../media/image5.png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image" Target="file:///C:\Program%20Files%20(x86)\Tencent\TIM\Bin\Lets_Create/pic_temp/0_pic_quater_right_up.png" TargetMode="Externa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image" Target="../media/image2.png"/><Relationship Id="rId5" Type="http://schemas.openxmlformats.org/officeDocument/2006/relationships/tags" Target="../tags/tag269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13" Type="http://schemas.openxmlformats.org/officeDocument/2006/relationships/image" Target="../media/image5.png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12" Type="http://schemas.openxmlformats.org/officeDocument/2006/relationships/image" Target="file:///C:\Program%20Files%20(x86)\Tencent\TIM\Bin\Lets_Create/pic_temp/0_pic_quater_right_up.png" TargetMode="Externa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11" Type="http://schemas.openxmlformats.org/officeDocument/2006/relationships/image" Target="../media/image2.png"/><Relationship Id="rId5" Type="http://schemas.openxmlformats.org/officeDocument/2006/relationships/tags" Target="../tags/tag278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277.xml"/><Relationship Id="rId9" Type="http://schemas.openxmlformats.org/officeDocument/2006/relationships/tags" Target="../tags/tag282.xml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4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88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290.xml"/><Relationship Id="rId10" Type="http://schemas.openxmlformats.org/officeDocument/2006/relationships/image" Target="../media/image12.png"/><Relationship Id="rId4" Type="http://schemas.openxmlformats.org/officeDocument/2006/relationships/tags" Target="../tags/tag289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4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5.jpeg"/><Relationship Id="rId3" Type="http://schemas.openxmlformats.org/officeDocument/2006/relationships/tags" Target="../tags/tag297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24.jpeg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299.xml"/><Relationship Id="rId10" Type="http://schemas.openxmlformats.org/officeDocument/2006/relationships/image" Target="../media/image12.png"/><Relationship Id="rId4" Type="http://schemas.openxmlformats.org/officeDocument/2006/relationships/tags" Target="../tags/tag298.xml"/><Relationship Id="rId9" Type="http://schemas.openxmlformats.org/officeDocument/2006/relationships/image" Target="file:///C:\Program%20Files%20(x86)\Tencent\TIM\Bin\Lets_Create/pic_temp/0_pic_quater_right_down.png" TargetMode="External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03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305.xml"/><Relationship Id="rId10" Type="http://schemas.openxmlformats.org/officeDocument/2006/relationships/image" Target="../media/image12.png"/><Relationship Id="rId4" Type="http://schemas.openxmlformats.org/officeDocument/2006/relationships/tags" Target="../tags/tag304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4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27.png"/><Relationship Id="rId3" Type="http://schemas.openxmlformats.org/officeDocument/2006/relationships/tags" Target="../tags/tag312.xml"/><Relationship Id="rId7" Type="http://schemas.openxmlformats.org/officeDocument/2006/relationships/tags" Target="../tags/tag316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11" Type="http://schemas.openxmlformats.org/officeDocument/2006/relationships/image" Target="../media/image12.png"/><Relationship Id="rId5" Type="http://schemas.openxmlformats.org/officeDocument/2006/relationships/tags" Target="../tags/tag314.xml"/><Relationship Id="rId10" Type="http://schemas.openxmlformats.org/officeDocument/2006/relationships/image" Target="file:///C:\Program%20Files%20(x86)\Tencent\TIM\Bin\Lets_Create/pic_temp/0_pic_quater_right_down.png" TargetMode="External"/><Relationship Id="rId4" Type="http://schemas.openxmlformats.org/officeDocument/2006/relationships/tags" Target="../tags/tag313.xml"/><Relationship Id="rId9" Type="http://schemas.openxmlformats.org/officeDocument/2006/relationships/image" Target="../media/image11.png"/><Relationship Id="rId1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19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29.png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321.xml"/><Relationship Id="rId10" Type="http://schemas.openxmlformats.org/officeDocument/2006/relationships/image" Target="../media/image12.png"/><Relationship Id="rId4" Type="http://schemas.openxmlformats.org/officeDocument/2006/relationships/tags" Target="../tags/tag320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25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0.png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327.xml"/><Relationship Id="rId10" Type="http://schemas.openxmlformats.org/officeDocument/2006/relationships/image" Target="../media/image12.png"/><Relationship Id="rId4" Type="http://schemas.openxmlformats.org/officeDocument/2006/relationships/tags" Target="../tags/tag326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31.jpeg"/><Relationship Id="rId3" Type="http://schemas.openxmlformats.org/officeDocument/2006/relationships/tags" Target="../tags/tag331.xml"/><Relationship Id="rId7" Type="http://schemas.openxmlformats.org/officeDocument/2006/relationships/slideLayout" Target="../slideLayouts/slideLayout17.xml"/><Relationship Id="rId12" Type="http://schemas.openxmlformats.org/officeDocument/2006/relationships/image" Target="file:///C:\Program%20Files%20(x86)\Tencent\TIM\Bin\Lets_Create/pic_temp/1_pic_quater_left_down.png" TargetMode="Externa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tags" Target="../tags/tag334.xml"/><Relationship Id="rId11" Type="http://schemas.openxmlformats.org/officeDocument/2006/relationships/image" Target="../media/image12.png"/><Relationship Id="rId5" Type="http://schemas.openxmlformats.org/officeDocument/2006/relationships/tags" Target="../tags/tag333.xml"/><Relationship Id="rId15" Type="http://schemas.openxmlformats.org/officeDocument/2006/relationships/image" Target="../media/image33.png"/><Relationship Id="rId10" Type="http://schemas.openxmlformats.org/officeDocument/2006/relationships/image" Target="file:///C:\Program%20Files%20(x86)\Tencent\TIM\Bin\Lets_Create/pic_temp/0_pic_quater_right_down.png" TargetMode="External"/><Relationship Id="rId4" Type="http://schemas.openxmlformats.org/officeDocument/2006/relationships/tags" Target="../tags/tag332.xml"/><Relationship Id="rId9" Type="http://schemas.openxmlformats.org/officeDocument/2006/relationships/image" Target="../media/image11.png"/><Relationship Id="rId1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5.png"/><Relationship Id="rId3" Type="http://schemas.openxmlformats.org/officeDocument/2006/relationships/tags" Target="../tags/tag337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4.png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11" Type="http://schemas.openxmlformats.org/officeDocument/2006/relationships/image" Target="file:///C:\Program%20Files%20(x86)\Tencent\TIM\Bin\Lets_Create/pic_temp/1_pic_quater_left_down.png" TargetMode="External"/><Relationship Id="rId5" Type="http://schemas.openxmlformats.org/officeDocument/2006/relationships/tags" Target="../tags/tag339.xml"/><Relationship Id="rId10" Type="http://schemas.openxmlformats.org/officeDocument/2006/relationships/image" Target="../media/image12.png"/><Relationship Id="rId4" Type="http://schemas.openxmlformats.org/officeDocument/2006/relationships/tags" Target="../tags/tag338.xml"/><Relationship Id="rId9" Type="http://schemas.openxmlformats.org/officeDocument/2006/relationships/image" Target="file:///C:\Program%20Files%20(x86)\Tencent\TIM\Bin\Lets_Create/pic_temp/0_pic_quater_right_down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tags" Target="../tags/tag171.xml"/><Relationship Id="rId18" Type="http://schemas.openxmlformats.org/officeDocument/2006/relationships/tags" Target="../tags/tag176.xml"/><Relationship Id="rId26" Type="http://schemas.openxmlformats.org/officeDocument/2006/relationships/image" Target="file:///C:\Program%20Files%20(x86)\Tencent\TIM\Bin\Lets_Create/pic_temp/0_pic_quater_right_down.png" TargetMode="External"/><Relationship Id="rId3" Type="http://schemas.openxmlformats.org/officeDocument/2006/relationships/tags" Target="../tags/tag161.xml"/><Relationship Id="rId21" Type="http://schemas.openxmlformats.org/officeDocument/2006/relationships/tags" Target="../tags/tag179.xml"/><Relationship Id="rId7" Type="http://schemas.openxmlformats.org/officeDocument/2006/relationships/tags" Target="../tags/tag165.xml"/><Relationship Id="rId12" Type="http://schemas.openxmlformats.org/officeDocument/2006/relationships/tags" Target="../tags/tag170.xml"/><Relationship Id="rId17" Type="http://schemas.openxmlformats.org/officeDocument/2006/relationships/tags" Target="../tags/tag175.xml"/><Relationship Id="rId25" Type="http://schemas.openxmlformats.org/officeDocument/2006/relationships/image" Target="../media/image11.png"/><Relationship Id="rId2" Type="http://schemas.openxmlformats.org/officeDocument/2006/relationships/tags" Target="../tags/tag160.xml"/><Relationship Id="rId16" Type="http://schemas.openxmlformats.org/officeDocument/2006/relationships/tags" Target="../tags/tag174.xml"/><Relationship Id="rId20" Type="http://schemas.openxmlformats.org/officeDocument/2006/relationships/tags" Target="../tags/tag178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24" Type="http://schemas.openxmlformats.org/officeDocument/2006/relationships/slideLayout" Target="../slideLayouts/slideLayout17.xml"/><Relationship Id="rId5" Type="http://schemas.openxmlformats.org/officeDocument/2006/relationships/tags" Target="../tags/tag163.xml"/><Relationship Id="rId15" Type="http://schemas.openxmlformats.org/officeDocument/2006/relationships/tags" Target="../tags/tag173.xml"/><Relationship Id="rId23" Type="http://schemas.openxmlformats.org/officeDocument/2006/relationships/tags" Target="../tags/tag181.xml"/><Relationship Id="rId28" Type="http://schemas.openxmlformats.org/officeDocument/2006/relationships/image" Target="file:///C:\Program%20Files%20(x86)\Tencent\TIM\Bin\Lets_Create/pic_temp/1_pic_quater_left_down.png" TargetMode="External"/><Relationship Id="rId10" Type="http://schemas.openxmlformats.org/officeDocument/2006/relationships/tags" Target="../tags/tag168.xml"/><Relationship Id="rId19" Type="http://schemas.openxmlformats.org/officeDocument/2006/relationships/tags" Target="../tags/tag177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tags" Target="../tags/tag172.xml"/><Relationship Id="rId22" Type="http://schemas.openxmlformats.org/officeDocument/2006/relationships/tags" Target="../tags/tag180.xml"/><Relationship Id="rId27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image" Target="../media/image12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image" Target="../media/image17.png"/><Relationship Id="rId5" Type="http://schemas.openxmlformats.org/officeDocument/2006/relationships/tags" Target="../tags/tag189.xml"/><Relationship Id="rId15" Type="http://schemas.openxmlformats.org/officeDocument/2006/relationships/image" Target="file:///C:\Program%20Files%20(x86)\Tencent\TIM\Bin\Lets_Create/pic_temp/0_pic_quater_right_down.png" TargetMode="External"/><Relationship Id="rId10" Type="http://schemas.openxmlformats.org/officeDocument/2006/relationships/image" Target="../media/image16.png"/><Relationship Id="rId4" Type="http://schemas.openxmlformats.org/officeDocument/2006/relationships/tags" Target="../tags/tag188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image" Target="../media/image12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image" Target="../media/image17.png"/><Relationship Id="rId5" Type="http://schemas.openxmlformats.org/officeDocument/2006/relationships/tags" Target="../tags/tag197.xml"/><Relationship Id="rId15" Type="http://schemas.openxmlformats.org/officeDocument/2006/relationships/image" Target="file:///C:\Program%20Files%20(x86)\Tencent\TIM\Bin\Lets_Create/pic_temp/0_pic_quater_right_down.png" TargetMode="External"/><Relationship Id="rId10" Type="http://schemas.openxmlformats.org/officeDocument/2006/relationships/image" Target="../media/image16.png"/><Relationship Id="rId4" Type="http://schemas.openxmlformats.org/officeDocument/2006/relationships/tags" Target="../tags/tag196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2.png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image" Target="../media/image18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image" Target="file:///C:\Program%20Files%20(x86)\Tencent\TIM\Bin\Lets_Create/pic_temp/0_pic_quater_right_down.png" TargetMode="External"/><Relationship Id="rId5" Type="http://schemas.openxmlformats.org/officeDocument/2006/relationships/tags" Target="../tags/tag205.xml"/><Relationship Id="rId10" Type="http://schemas.openxmlformats.org/officeDocument/2006/relationships/image" Target="../media/image11.png"/><Relationship Id="rId4" Type="http://schemas.openxmlformats.org/officeDocument/2006/relationships/tags" Target="../tags/tag204.xml"/><Relationship Id="rId9" Type="http://schemas.openxmlformats.org/officeDocument/2006/relationships/image" Target="../media/image16.png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2.png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12" Type="http://schemas.openxmlformats.org/officeDocument/2006/relationships/image" Target="file:///C:\Program%20Files%20(x86)\Tencent\TIM\Bin\Lets_Create/pic_temp/0_pic_quater_right_down.png" TargetMode="Externa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image" Target="../media/image11.png"/><Relationship Id="rId5" Type="http://schemas.openxmlformats.org/officeDocument/2006/relationships/tags" Target="../tags/tag212.xml"/><Relationship Id="rId10" Type="http://schemas.openxmlformats.org/officeDocument/2006/relationships/image" Target="../media/image18.png"/><Relationship Id="rId4" Type="http://schemas.openxmlformats.org/officeDocument/2006/relationships/tags" Target="../tags/tag211.xml"/><Relationship Id="rId9" Type="http://schemas.openxmlformats.org/officeDocument/2006/relationships/image" Target="../media/image16.png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2.png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image" Target="../media/image18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image" Target="file:///C:\Program%20Files%20(x86)\Tencent\TIM\Bin\Lets_Create/pic_temp/0_pic_quater_right_down.png" TargetMode="External"/><Relationship Id="rId5" Type="http://schemas.openxmlformats.org/officeDocument/2006/relationships/tags" Target="../tags/tag219.xml"/><Relationship Id="rId10" Type="http://schemas.openxmlformats.org/officeDocument/2006/relationships/image" Target="../media/image11.png"/><Relationship Id="rId4" Type="http://schemas.openxmlformats.org/officeDocument/2006/relationships/tags" Target="../tags/tag218.xml"/><Relationship Id="rId9" Type="http://schemas.openxmlformats.org/officeDocument/2006/relationships/image" Target="../media/image16.png"/><Relationship Id="rId14" Type="http://schemas.openxmlformats.org/officeDocument/2006/relationships/image" Target="file:///C:\Program%20Files%20(x86)\Tencent\TIM\Bin\Lets_Create/pic_temp/1_pic_quater_left_down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72417" y="1738017"/>
            <a:ext cx="6392150" cy="1772741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en-US" sz="5430" dirty="0">
                <a:solidFill>
                  <a:schemeClr val="dk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 sz="5430" dirty="0">
                <a:solidFill>
                  <a:schemeClr val="dk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cs typeface="楷体" charset="0"/>
              </a:rPr>
              <a:t>敬老院管理系统”	项目答辩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032624" y="4375600"/>
            <a:ext cx="3391200" cy="406800"/>
          </a:xfrm>
        </p:spPr>
        <p:txBody>
          <a:bodyPr/>
          <a:lstStyle/>
          <a:p>
            <a:r>
              <a:rPr lang="zh-CN" altLang="en-US">
                <a:solidFill>
                  <a:schemeClr val="accent1"/>
                </a:solidFill>
                <a:latin typeface="楷体" charset="0"/>
                <a:ea typeface="楷体" charset="0"/>
                <a:cs typeface="楷体" charset="0"/>
              </a:rPr>
              <a:t>  演讲人：刘天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959697" y="4972900"/>
            <a:ext cx="4809817" cy="777217"/>
          </a:xfrm>
        </p:spPr>
        <p:txBody>
          <a:bodyPr>
            <a:normAutofit lnSpcReduction="20000"/>
          </a:bodyPr>
          <a:lstStyle/>
          <a:p>
            <a:r>
              <a:rPr lang="zh-CN" altLang="en-US">
                <a:solidFill>
                  <a:schemeClr val="accent1"/>
                </a:solidFill>
                <a:latin typeface="楷体" charset="0"/>
                <a:ea typeface="楷体" charset="0"/>
                <a:cs typeface="楷体" charset="0"/>
              </a:rPr>
              <a:t>  小组成员：刘天、耿泽雨、杨雪倩、	    姜艳鸿、奥钰茹、王科晨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系统用例----销售人员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1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573712" y="1345248"/>
            <a:ext cx="5727807" cy="5046043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180000"/>
              </a:lnSpc>
            </a:pP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·登录系统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管理员登录养老院管理系统，进行身份验证并获取访问权限。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管理用户账户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管理员管理系统用户的账户信息，包括创建、修改、删除用户账户，以及分配角色和权限。</a:t>
            </a:r>
          </a:p>
          <a:p>
            <a:pPr algn="l">
              <a:lnSpc>
                <a:spcPct val="180000"/>
              </a:lnSpc>
            </a:pP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·人员管理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管理员管理养老院的人员信息，包括员工和老人的档案管理，确保信息的准确性和完整性。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物资管理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管理员管理养老院的物资信息，包括物资的入库、出库、库存查询等，保证物资的合理使用和存储。</a:t>
            </a:r>
          </a:p>
          <a:p>
            <a:pPr algn="l"/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7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2" name="图片 1" descr="/data/temp/8045b417-23d2-11ef-b1ce-3a79d62ef9c9.jpg8045b417-23d2-11ef-b1ce-3a79d62ef9c9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766858" y="2673018"/>
            <a:ext cx="4711638" cy="29353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7440">
                <a:moveTo>
                  <a:pt x="0" y="0"/>
                </a:moveTo>
                <a:lnTo>
                  <a:pt x="7680" y="0"/>
                </a:lnTo>
                <a:lnTo>
                  <a:pt x="76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系统用例----销售人员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2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573712" y="1345248"/>
            <a:ext cx="5727807" cy="5046043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餐饮管理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管理员管理养老院的餐饮服务，包括菜品管理、餐饮套餐配置和点餐服务，确保老人和员工的餐饮需求得到满足。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费用管理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管理员管理养老院的费用相关事务，包括预存充值、消费记录和退住费用审核，保证财务的透明和准确。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基础数据配置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管理员配置系统的基础数据，包括营销、入住和活动等基</a:t>
            </a:r>
          </a:p>
          <a:p>
            <a:pPr algn="l">
              <a:lnSpc>
                <a:spcPct val="23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础数据的设置，确保系统正常运行和数据的一致性。</a:t>
            </a:r>
          </a:p>
        </p:txBody>
      </p:sp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7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2" name="图片 1" descr="/data/temp/8045b417-23d2-11ef-b1ce-3a79d62ef9c9.jpg8045b417-23d2-11ef-b1ce-3a79d62ef9c9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766858" y="2673018"/>
            <a:ext cx="4711638" cy="29353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7440">
                <a:moveTo>
                  <a:pt x="0" y="0"/>
                </a:moveTo>
                <a:lnTo>
                  <a:pt x="7680" y="0"/>
                </a:lnTo>
                <a:lnTo>
                  <a:pt x="76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</a:t>
            </a: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3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系统设计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 userDrawn="1"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</a:t>
            </a: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总览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7" name="图片 6" descr="upload_post_object_v2_24749962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2630" y="1075274"/>
            <a:ext cx="8101058" cy="55130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逻辑架构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5393193" y="946105"/>
            <a:ext cx="5690709" cy="574978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25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6400" b="1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前端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使用了基于Vue.js的组件库ElementUI、JavaScript、包管理器Yarn和TypeScript，并通过Vue.js框架进行开发。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</a:t>
            </a:r>
            <a:r>
              <a:rPr altLang="zh-CN" sz="64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W</a:t>
            </a:r>
            <a:r>
              <a:rPr lang="zh-CN" altLang="en-US" sz="6400" b="1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eb服务器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采用JWT进行请求授权，以验证用户身份并获取token。这个token会经过拦截器处理后，被放行至各个功能模块。同时，web服务器还提供了权限验证的功能，用于确保只有具有相应权限的用户才能访问特定资源。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6400" b="1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功能模块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包括服务管理、餐饮管理和费用管理三大类。其中，服务管理下有基础数据配置、账号和首页；餐饮管理下有营销管理和入住管理；人员管理则属于费用管理的一部分。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6400" b="1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数据层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64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由MySQL数据库和Redis缓存组成。MySQL是一种关系型数据库管理系统，用于存储应用程序所需的各种数据；而Redis则是一种高性能的键值对存储系统，常用来作为缓存或消息队列使用。</a:t>
            </a:r>
          </a:p>
        </p:txBody>
      </p:sp>
      <p:pic>
        <p:nvPicPr>
          <p:cNvPr id="4" name="图片 3" descr="/data/temp/8076ed7f-23d2-11ef-a008-8a20e117ff15.jpg8076ed7f-23d2-11ef-a008-8a20e117ff15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1142955" y="1050522"/>
            <a:ext cx="4081375" cy="564539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20" h="3120">
                <a:moveTo>
                  <a:pt x="0" y="0"/>
                </a:moveTo>
                <a:lnTo>
                  <a:pt x="3120" y="0"/>
                </a:lnTo>
                <a:lnTo>
                  <a:pt x="3120" y="3120"/>
                </a:lnTo>
                <a:lnTo>
                  <a:pt x="0" y="31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物理架构</a:t>
            </a:r>
          </a:p>
        </p:txBody>
      </p:sp>
      <p:sp>
        <p:nvSpPr>
          <p:cNvPr id="2" name="矩形 10"/>
          <p:cNvSpPr/>
          <p:nvPr>
            <p:custDataLst>
              <p:tags r:id="rId6"/>
            </p:custDataLst>
          </p:nvPr>
        </p:nvSpPr>
        <p:spPr>
          <a:xfrm>
            <a:off x="1354667" y="2108186"/>
            <a:ext cx="9482743" cy="355602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7" name="image 140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1083758" y="1854200"/>
            <a:ext cx="5424120" cy="4263422"/>
          </a:xfrm>
          <a:prstGeom prst="rect">
            <a:avLst/>
          </a:prstGeom>
          <a:ln>
            <a:noFill/>
          </a:ln>
        </p:spPr>
      </p:pic>
      <p:pic>
        <p:nvPicPr>
          <p:cNvPr id="4" name="图片 3" descr="/data/temp/80d77394-23d2-11ef-8619-5e61ec74a3a4.jpg80d77394-23d2-11ef-8619-5e61ec74a3a4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6"/>
          <a:srcRect/>
          <a:stretch>
            <a:fillRect/>
          </a:stretch>
        </p:blipFill>
        <p:spPr>
          <a:xfrm>
            <a:off x="1439703" y="2800280"/>
            <a:ext cx="4712231" cy="217184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40" h="5040">
                <a:moveTo>
                  <a:pt x="0" y="0"/>
                </a:moveTo>
                <a:lnTo>
                  <a:pt x="6240" y="0"/>
                </a:lnTo>
                <a:lnTo>
                  <a:pt x="6240" y="5040"/>
                </a:lnTo>
                <a:lnTo>
                  <a:pt x="0" y="50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9"/>
            </p:custDataLst>
          </p:nvPr>
        </p:nvSpPr>
        <p:spPr>
          <a:xfrm>
            <a:off x="6350905" y="2108200"/>
            <a:ext cx="4734194" cy="3555985"/>
          </a:xfrm>
          <a:prstGeom prst="rect">
            <a:avLst/>
          </a:prstGeom>
          <a:solidFill>
            <a:srgbClr val="FFFFFF">
              <a:alpha val="100000"/>
            </a:srgbClr>
          </a:solidFill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18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用户在浏览器中输入URL或者点击网页上的链接，浏览器生成并发送一个HTTP</a:t>
            </a:r>
          </a:p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18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2.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HTTP请求通过网络传递到Web服务器</a:t>
            </a:r>
          </a:p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  3.Web服务器解析请求内容，确定所请求的资源或服务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，业务处理，生成响应，Web服务器将应用服务器生成的响应打包成HTTP响应，并通过网络发送回浏览器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 algn="ctr" fontAlgn="auto">
              <a:lnSpc>
                <a:spcPct val="120000"/>
              </a:lnSpc>
              <a:spcAft>
                <a:spcPts val="800"/>
              </a:spcAft>
            </a:pPr>
            <a:endParaRPr lang="zh-CN" altLang="en-US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</a:t>
            </a: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4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系统框架</a:t>
            </a:r>
            <a:endParaRPr>
              <a:latin typeface="楷体" charset="0"/>
              <a:ea typeface="楷体" charset="0"/>
              <a:cs typeface="楷体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" y="68580"/>
            <a:ext cx="1143000" cy="888365"/>
          </a:xfrm>
          <a:prstGeom prst="rect">
            <a:avLst/>
          </a:prstGeom>
        </p:spPr>
      </p:pic>
      <p:pic>
        <p:nvPicPr>
          <p:cNvPr id="14" name="图片 13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95" y="68580"/>
            <a:ext cx="1143000" cy="873125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4"/>
            </p:custDataLst>
          </p:nvPr>
        </p:nvSpPr>
        <p:spPr>
          <a:xfrm>
            <a:off x="0" y="5080000"/>
            <a:ext cx="12192000" cy="177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dk1">
                  <a:lumMod val="85000"/>
                  <a:lumOff val="15000"/>
                </a:schemeClr>
              </a:solidFill>
              <a:latin typeface="隶书" charset="0"/>
              <a:ea typeface="隶书" charset="0"/>
              <a:sym typeface="+mn-ea"/>
            </a:endParaRPr>
          </a:p>
        </p:txBody>
      </p:sp>
      <p:sp>
        <p:nvSpPr>
          <p:cNvPr id="5" name="矩形 5"/>
          <p:cNvSpPr/>
          <p:nvPr>
            <p:custDataLst>
              <p:tags r:id="rId5"/>
            </p:custDataLst>
          </p:nvPr>
        </p:nvSpPr>
        <p:spPr>
          <a:xfrm>
            <a:off x="-635" y="5073650"/>
            <a:ext cx="12192000" cy="178435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676413" y="2438420"/>
            <a:ext cx="8839271" cy="35814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sx="102000" sy="102000" algn="ctr" rotWithShape="0">
              <a:schemeClr val="dk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5333994" y="1988185"/>
            <a:ext cx="1524012" cy="2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1676368" y="914407"/>
            <a:ext cx="8839264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4400" b="1" spc="280" dirty="0" err="1">
                <a:solidFill>
                  <a:schemeClr val="accent1"/>
                </a:solidFill>
                <a:uFillTx/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前端</a:t>
            </a:r>
            <a:r>
              <a:rPr lang="zh-CN" altLang="en-US" sz="4400" b="1" spc="280" dirty="0" err="1">
                <a:solidFill>
                  <a:schemeClr val="accent1"/>
                </a:solidFill>
                <a:uFillTx/>
                <a:latin typeface="楷体" charset="0"/>
                <a:ea typeface="楷体" charset="0"/>
                <a:cs typeface="楷体" charset="0"/>
              </a:rPr>
              <a:t>框架</a:t>
            </a:r>
            <a:endParaRPr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2476487" y="2894076"/>
            <a:ext cx="7239025" cy="274459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Vue框架：作为前端开发的主要框架，提供了组件化、响应式等特性。
TypeScript：作为JavaScript的超集，增加了静态类型检查等功能，提高 了代码的可靠性和可维护性。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" y="68580"/>
            <a:ext cx="1143000" cy="888365"/>
          </a:xfrm>
          <a:prstGeom prst="rect">
            <a:avLst/>
          </a:prstGeom>
        </p:spPr>
      </p:pic>
      <p:pic>
        <p:nvPicPr>
          <p:cNvPr id="14" name="图片 13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95" y="68580"/>
            <a:ext cx="1143000" cy="873125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4"/>
            </p:custDataLst>
          </p:nvPr>
        </p:nvSpPr>
        <p:spPr>
          <a:xfrm>
            <a:off x="0" y="5080000"/>
            <a:ext cx="12192000" cy="177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dk1">
                  <a:lumMod val="85000"/>
                  <a:lumOff val="15000"/>
                </a:schemeClr>
              </a:solidFill>
              <a:latin typeface="隶书" charset="0"/>
              <a:ea typeface="隶书" charset="0"/>
              <a:sym typeface="+mn-ea"/>
            </a:endParaRPr>
          </a:p>
        </p:txBody>
      </p:sp>
      <p:sp>
        <p:nvSpPr>
          <p:cNvPr id="5" name="矩形 5"/>
          <p:cNvSpPr/>
          <p:nvPr>
            <p:custDataLst>
              <p:tags r:id="rId5"/>
            </p:custDataLst>
          </p:nvPr>
        </p:nvSpPr>
        <p:spPr>
          <a:xfrm>
            <a:off x="-635" y="5073650"/>
            <a:ext cx="12192000" cy="178435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676413" y="2438420"/>
            <a:ext cx="8839271" cy="35814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sx="102000" sy="102000" algn="ctr" rotWithShape="0">
              <a:schemeClr val="dk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5333994" y="1988185"/>
            <a:ext cx="1524012" cy="2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隶书" charset="0"/>
              <a:ea typeface="隶书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1676368" y="914407"/>
            <a:ext cx="8839264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280" dirty="0" err="1">
                <a:solidFill>
                  <a:schemeClr val="accent1"/>
                </a:solidFill>
                <a:uFillTx/>
                <a:latin typeface="楷体" charset="0"/>
                <a:ea typeface="楷体" charset="0"/>
                <a:cs typeface="楷体" charset="0"/>
              </a:rPr>
              <a:t>后端框架</a:t>
            </a: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2476487" y="2894076"/>
            <a:ext cx="7239025" cy="274459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</a:rPr>
              <a:t>Spring Boot框架：作为后端开发的主要框架，提供了快速开发、简化 配置等特性。
mybatisplus框架：作为操作数据库的主要框架，提供快速，简洁开发。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</a:t>
            </a: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5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数据存储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01</a:t>
            </a: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445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团队分工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数据存储</a:t>
            </a: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1697797" y="1807857"/>
            <a:ext cx="8796597" cy="324233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290000"/>
              </a:lnSpc>
              <a:spcAft>
                <a:spcPts val="800"/>
              </a:spcAft>
            </a:pPr>
            <a:r>
              <a:rPr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1.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使用关系型数据库MySQL：用于存储养老院管理系统的各种数据，包括用户信息、 员工信息、老人信息、医疗记录等。
</a:t>
            </a:r>
            <a:r>
              <a:rPr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2.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</a:rPr>
              <a:t>对象关系映射（ORM）框架：简化了与数据库的 交互，提高了开发效率。</a:t>
            </a:r>
          </a:p>
          <a:p>
            <a:pPr algn="l" fontAlgn="auto">
              <a:lnSpc>
                <a:spcPct val="290000"/>
              </a:lnSpc>
              <a:spcAft>
                <a:spcPts val="800"/>
              </a:spcAft>
            </a:pP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3.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使用非关系型数据库</a:t>
            </a: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redis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：用于保存用户</a:t>
            </a: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token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隶书" charset="0"/>
                <a:ea typeface="隶书" charset="0"/>
                <a:cs typeface="隶书" charset="0"/>
              </a:rPr>
              <a:t>信息，在请求响应前对用户身份信息进行判断。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06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团队开发工作总结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团队组织管理</a:t>
            </a:r>
          </a:p>
        </p:txBody>
      </p:sp>
      <p:pic>
        <p:nvPicPr>
          <p:cNvPr id="4" name="图片 3" descr="/data/temp/8293a22a-23d2-11ef-aa0d-0e4298b50a82.jpg8293a22a-23d2-11ef-aa0d-0e4298b50a82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1308102" y="3847224"/>
            <a:ext cx="4099739" cy="252394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00" h="2880">
                <a:moveTo>
                  <a:pt x="3600" y="0"/>
                </a:moveTo>
                <a:lnTo>
                  <a:pt x="3600" y="2880"/>
                </a:lnTo>
                <a:lnTo>
                  <a:pt x="0" y="2880"/>
                </a:lnTo>
                <a:lnTo>
                  <a:pt x="0" y="0"/>
                </a:lnTo>
                <a:lnTo>
                  <a:pt x="3600" y="0"/>
                </a:lnTo>
                <a:close/>
              </a:path>
            </a:pathLst>
          </a:custGeom>
        </p:spPr>
      </p:pic>
      <p:pic>
        <p:nvPicPr>
          <p:cNvPr id="14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0277" y="3847265"/>
            <a:ext cx="4208030" cy="2523862"/>
          </a:xfrm>
          <a:prstGeom prst="rect">
            <a:avLst/>
          </a:prstGeom>
        </p:spPr>
      </p:pic>
      <p:pic>
        <p:nvPicPr>
          <p:cNvPr id="5" name="图片 4" descr="upload_post_object_v2_37421991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0268" y="1202396"/>
            <a:ext cx="4208072" cy="2534153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117494" y="1699578"/>
            <a:ext cx="4480868" cy="1758323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2000">
                <a:latin typeface="楷体" charset="0"/>
                <a:ea typeface="楷体" charset="0"/>
                <a:cs typeface="楷体" charset="0"/>
              </a:rPr>
              <a:t>团队成员每天按时按点完成项目计划的各项任务，定期召开腾讯会议，解决开发过程中遇到的各种问题，并汇报项目完成的阶段性成果。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团队总结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1539047" y="1426857"/>
            <a:ext cx="8796597" cy="387733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根据每位团队成员的特长，我们合理分配了任务，包括需求分析、前端开发、后端开发、数据库设计、测试与部署等环节。每位成员都能明确自己的职责，并积极参与到各自负责的模块开发中</a:t>
            </a:r>
          </a:p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2.在开发过程中，遇到的技术难题和逻辑问题，通过团队讨论和集思广益，最终都能找到解决方案。</a:t>
            </a:r>
          </a:p>
          <a:p>
            <a:pPr algn="l" fontAlgn="auto">
              <a:lnSpc>
                <a:spcPct val="160000"/>
              </a:lnSpc>
              <a:spcAft>
                <a:spcPts val="800"/>
              </a:spcAft>
            </a:pPr>
            <a:r>
              <a:rPr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3.这次为期两周的课程设计不仅让我们完成了一个实际项目，更重要的是增强了我们的团队合作意识和项目开发能力</a:t>
            </a:r>
            <a:endParaRPr lang="zh-CN" altLang="zh-CN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楷体" charset="0"/>
              <a:ea typeface="楷体" charset="0"/>
              <a:cs typeface="楷体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07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问题与创新</a:t>
            </a:r>
            <a:endParaRPr>
              <a:latin typeface="楷体" charset="0"/>
              <a:ea typeface="楷体" charset="0"/>
              <a:cs typeface="楷体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难点问题</a:t>
            </a: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一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820960" y="1447446"/>
            <a:ext cx="10392738" cy="1719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</a:t>
            </a:r>
            <a:r>
              <a:rPr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1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：
问题描述：启动前端程序时，启动命令不可用，导致无法启动前端程序
问题解决：先将public下的index.html修改为index.ejs然后在node_nodules/webpack/bin/webpack.js 中头部加入html: { template: './src/index.ejs' }最终前端程序成功启动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endParaRPr lang="zh-CN" altLang="en-US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4" name="图片 3" descr="/data/temp/82a00b53-23d2-11ef-be4f-7a7f560aab8b.jpg82a00b53-23d2-11ef-be4f-7a7f560aab8b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20960" y="3059546"/>
            <a:ext cx="7466016" cy="270057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80" h="6480">
                <a:moveTo>
                  <a:pt x="0" y="0"/>
                </a:moveTo>
                <a:lnTo>
                  <a:pt x="8880" y="0"/>
                </a:lnTo>
                <a:lnTo>
                  <a:pt x="888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 descr="upload_post_object_v2_16878983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6962" y="2307802"/>
            <a:ext cx="3060700" cy="345228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难点问题</a:t>
            </a: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二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780036" y="1902271"/>
            <a:ext cx="10392738" cy="34906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问题2：
问题描述：登陆验证与角色权限认证的兼容
问题解决：首先理由JWT进行登陆验证，利用Security进行不同角色的访问权限认证.
·排除url白名单，如account/login，/doc.html等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·使用JWT解析token，并获取用户id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·从Redis获取登录用户信息，验证token是否匹配，如果匹配则放行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·根据用户id获取权限列表，并保存到ScurityContextHolder中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·后续访问服务路径时会与保存的权限列表进行匹配，如果存在则放行</a:t>
            </a:r>
          </a:p>
        </p:txBody>
      </p:sp>
      <p:pic>
        <p:nvPicPr>
          <p:cNvPr id="10" name="图片 9" descr="upload_post_object_v2_35956880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6750" y="3215217"/>
            <a:ext cx="2715936" cy="2819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难点问题</a:t>
            </a: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三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529310" y="1418590"/>
            <a:ext cx="7861157" cy="34906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问题3：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问题描述：实现前端部分规范化管理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问题解决：使用eslint+prettier+husky+lint-staged实现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·新增.eslintrc.js文件，安装eslint相关库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·新增.prettier.js文件，规定代码格式，例如默认tab宽度，每行后必须使用分号等</a:t>
            </a: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·package.json中新增相关配置</a:t>
            </a:r>
          </a:p>
        </p:txBody>
      </p:sp>
      <p:pic>
        <p:nvPicPr>
          <p:cNvPr id="6" name="图片 5" descr="upload_post_object_v2_13256255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0467" y="1743710"/>
            <a:ext cx="3354465" cy="4016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</a:rPr>
              <a:t>项目创新点一</a:t>
            </a:r>
            <a:endParaRPr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648365" y="1157003"/>
            <a:ext cx="10392738" cy="80078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利用</a:t>
            </a:r>
            <a:r>
              <a:rPr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cpolar</a:t>
            </a: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内网穿透生成的临时域名，使得无公网IP环境下的用户访问内网资源</a:t>
            </a:r>
          </a:p>
        </p:txBody>
      </p:sp>
      <p:pic>
        <p:nvPicPr>
          <p:cNvPr id="7" name="图片 6" descr="upload_post_object_v2_23655447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641" y="1957784"/>
            <a:ext cx="3419951" cy="3228422"/>
          </a:xfrm>
          <a:prstGeom prst="rect">
            <a:avLst/>
          </a:prstGeom>
        </p:spPr>
      </p:pic>
      <p:pic>
        <p:nvPicPr>
          <p:cNvPr id="10" name="图片 9" descr="upload_post_object_v2_27330460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365" y="1957784"/>
            <a:ext cx="3755425" cy="3228420"/>
          </a:xfrm>
          <a:prstGeom prst="rect">
            <a:avLst/>
          </a:prstGeom>
        </p:spPr>
      </p:pic>
      <p:pic>
        <p:nvPicPr>
          <p:cNvPr id="14" name="图片 13" descr="upload_post_object_v2_887422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14026" y="1957784"/>
            <a:ext cx="3520850" cy="3228422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1000017" y="5391835"/>
            <a:ext cx="3052117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生成临时域名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917141" y="5391835"/>
            <a:ext cx="2728952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移动端访问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320851" y="5391864"/>
            <a:ext cx="2229167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>
                <a:latin typeface="楷体" charset="0"/>
                <a:ea typeface="楷体" charset="0"/>
                <a:cs typeface="楷体" charset="0"/>
              </a:rPr>
              <a:t>网页端访问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</a:rPr>
              <a:t>项目创新点二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457219" y="914438"/>
            <a:ext cx="4835474" cy="200645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使用</a:t>
            </a:r>
            <a:r>
              <a:rPr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Swagger通过注解的方式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进行</a:t>
            </a:r>
            <a:r>
              <a:rPr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Api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接口文档的生成，开发者可以在代码中对API进行描述，这些信息会被Swagger解析并生成一份详细的API文档，可以减少编写和维护传统静态文档的工作量，主要配置如下代码所示：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12" name="图片 11" descr="upload_post_object_v2_1658204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1423" y="1015741"/>
            <a:ext cx="6178813" cy="4874143"/>
          </a:xfrm>
          <a:prstGeom prst="rect">
            <a:avLst/>
          </a:prstGeom>
        </p:spPr>
      </p:pic>
      <p:pic>
        <p:nvPicPr>
          <p:cNvPr id="4" name="图片 3" descr="upload_post_object_v2_37554850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19" y="2920936"/>
            <a:ext cx="4835511" cy="29689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/>
          <p:nvPr userDrawn="1">
            <p:custDataLst>
              <p:tags r:id="rId2"/>
            </p:custDataLst>
          </p:nvPr>
        </p:nvPicPr>
        <p:blipFill>
          <a:blip r:embed="rId25" r:link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36" name="图片 35"/>
          <p:cNvPicPr/>
          <p:nvPr userDrawn="1">
            <p:custDataLst>
              <p:tags r:id="rId3"/>
            </p:custDataLst>
          </p:nvPr>
        </p:nvPicPr>
        <p:blipFill>
          <a:blip r:embed="rId27" r:link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5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团队分工</a:t>
            </a:r>
          </a:p>
        </p:txBody>
      </p:sp>
      <p:sp>
        <p:nvSpPr>
          <p:cNvPr id="5" name="Rounded Rectangle 1"/>
          <p:cNvSpPr/>
          <p:nvPr>
            <p:custDataLst>
              <p:tags r:id="rId6"/>
            </p:custDataLst>
          </p:nvPr>
        </p:nvSpPr>
        <p:spPr>
          <a:xfrm>
            <a:off x="1358143" y="2004534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6" name="TextBox 21"/>
          <p:cNvSpPr txBox="1"/>
          <p:nvPr>
            <p:custDataLst>
              <p:tags r:id="rId7"/>
            </p:custDataLst>
          </p:nvPr>
        </p:nvSpPr>
        <p:spPr>
          <a:xfrm>
            <a:off x="2114089" y="2275423"/>
            <a:ext cx="3767809" cy="37273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l">
              <a:lnSpc>
                <a:spcPct val="130000"/>
              </a:lnSpc>
            </a:pPr>
            <a:r>
              <a:rPr lang="zh-CN" altLang="en-US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刘天负责开发：资讯管理，预定管理，床位全景，点餐的模块后端。</a:t>
            </a: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 algn="l">
              <a:lnSpc>
                <a:spcPct val="130000"/>
              </a:lnSpc>
            </a:pPr>
            <a:endParaRPr lang="zh-CN" altLang="en-US" spc="150" dirty="0">
              <a:solidFill>
                <a:srgbClr val="000000"/>
              </a:solidFill>
              <a:uFillTx/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7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8"/>
            </p:custDataLst>
          </p:nvPr>
        </p:nvSpPr>
        <p:spPr>
          <a:xfrm>
            <a:off x="1358143" y="2050958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1</a:t>
            </a:r>
          </a:p>
        </p:txBody>
      </p:sp>
      <p:sp>
        <p:nvSpPr>
          <p:cNvPr id="2" name="Rounded Rectangle 1"/>
          <p:cNvSpPr/>
          <p:nvPr>
            <p:custDataLst>
              <p:tags r:id="rId9"/>
            </p:custDataLst>
          </p:nvPr>
        </p:nvSpPr>
        <p:spPr>
          <a:xfrm>
            <a:off x="6310103" y="2004534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4" name="TextBox 21"/>
          <p:cNvSpPr txBox="1"/>
          <p:nvPr>
            <p:custDataLst>
              <p:tags r:id="rId10"/>
            </p:custDataLst>
          </p:nvPr>
        </p:nvSpPr>
        <p:spPr>
          <a:xfrm>
            <a:off x="7066048" y="1924862"/>
            <a:ext cx="3767809" cy="723324"/>
          </a:xfrm>
          <a:prstGeom prst="rect">
            <a:avLst/>
          </a:prstGeom>
          <a:noFill/>
        </p:spPr>
        <p:txBody>
          <a:bodyPr wrap="square" rtlCol="0" anchor="ctr">
            <a:normAutofit fontScale="25000"/>
          </a:bodyPr>
          <a:lstStyle/>
          <a:p>
            <a:pPr>
              <a:lnSpc>
                <a:spcPct val="130000"/>
              </a:lnSpc>
            </a:pPr>
            <a:r>
              <a:rPr lang="zh-CN" altLang="en-US" sz="7200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杨雪倩负责开发：入住签约，外出登记，来访登记，预存充值的模块后端。</a:t>
            </a:r>
            <a:endParaRPr lang="zh-CN" altLang="en-US" sz="7200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>
              <a:lnSpc>
                <a:spcPct val="130000"/>
              </a:lnSpc>
            </a:pPr>
            <a:endParaRPr lang="zh-CN" altLang="en-US" sz="7200" spc="15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30000"/>
              </a:lnSpc>
            </a:pPr>
            <a:endParaRPr lang="zh-CN" altLang="en-US" sz="1300" spc="15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1"/>
            </p:custDataLst>
          </p:nvPr>
        </p:nvSpPr>
        <p:spPr>
          <a:xfrm>
            <a:off x="6310103" y="2050958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2</a:t>
            </a:r>
          </a:p>
        </p:txBody>
      </p:sp>
      <p:sp>
        <p:nvSpPr>
          <p:cNvPr id="10" name="Rounded Rectangle 1"/>
          <p:cNvSpPr/>
          <p:nvPr>
            <p:custDataLst>
              <p:tags r:id="rId12"/>
            </p:custDataLst>
          </p:nvPr>
        </p:nvSpPr>
        <p:spPr>
          <a:xfrm>
            <a:off x="1358143" y="3122691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1" name="TextBox 21"/>
          <p:cNvSpPr txBox="1"/>
          <p:nvPr>
            <p:custDataLst>
              <p:tags r:id="rId13"/>
            </p:custDataLst>
          </p:nvPr>
        </p:nvSpPr>
        <p:spPr>
          <a:xfrm>
            <a:off x="2114088" y="3043018"/>
            <a:ext cx="3767809" cy="132255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姜艳鸿负责开发：事故登记，退住申请，长者档案，消费记录的模块后端</a:t>
            </a: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>
              <a:lnSpc>
                <a:spcPct val="130000"/>
              </a:lnSpc>
            </a:pP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2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4"/>
            </p:custDataLst>
          </p:nvPr>
        </p:nvSpPr>
        <p:spPr>
          <a:xfrm>
            <a:off x="1358143" y="3169114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3</a:t>
            </a:r>
          </a:p>
        </p:txBody>
      </p:sp>
      <p:sp>
        <p:nvSpPr>
          <p:cNvPr id="13" name="Rounded Rectangle 1"/>
          <p:cNvSpPr/>
          <p:nvPr>
            <p:custDataLst>
              <p:tags r:id="rId15"/>
            </p:custDataLst>
          </p:nvPr>
        </p:nvSpPr>
        <p:spPr>
          <a:xfrm>
            <a:off x="6310103" y="3122691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4" name="TextBox 21"/>
          <p:cNvSpPr txBox="1"/>
          <p:nvPr>
            <p:custDataLst>
              <p:tags r:id="rId16"/>
            </p:custDataLst>
          </p:nvPr>
        </p:nvSpPr>
        <p:spPr>
          <a:xfrm>
            <a:off x="7066048" y="3043018"/>
            <a:ext cx="3767809" cy="1390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耿泽雨负责开发：员工管理，服务项目，护理等级，退住审核的模块后端。</a:t>
            </a: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>
              <a:lnSpc>
                <a:spcPct val="130000"/>
              </a:lnSpc>
            </a:pP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5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7"/>
            </p:custDataLst>
          </p:nvPr>
        </p:nvSpPr>
        <p:spPr>
          <a:xfrm>
            <a:off x="6310103" y="3169114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4</a:t>
            </a:r>
          </a:p>
        </p:txBody>
      </p:sp>
      <p:sp>
        <p:nvSpPr>
          <p:cNvPr id="16" name="Rounded Rectangle 1"/>
          <p:cNvSpPr/>
          <p:nvPr>
            <p:custDataLst>
              <p:tags r:id="rId18"/>
            </p:custDataLst>
          </p:nvPr>
        </p:nvSpPr>
        <p:spPr>
          <a:xfrm>
            <a:off x="1358143" y="4240848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7" name="TextBox 21"/>
          <p:cNvSpPr txBox="1"/>
          <p:nvPr>
            <p:custDataLst>
              <p:tags r:id="rId19"/>
            </p:custDataLst>
          </p:nvPr>
        </p:nvSpPr>
        <p:spPr>
          <a:xfrm>
            <a:off x="2113888" y="4160910"/>
            <a:ext cx="3767473" cy="147931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王科晨负责开发：服务预定，菜品管理，餐饮套餐，营销的模块后端。</a:t>
            </a: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>
              <a:lnSpc>
                <a:spcPct val="130000"/>
              </a:lnSpc>
            </a:pPr>
            <a:endParaRPr lang="zh-CN" altLang="en-US" spc="150" dirty="0">
              <a:solidFill>
                <a:srgbClr val="000000"/>
              </a:solidFill>
              <a:uFillTx/>
              <a:latin typeface="楷体" charset="0"/>
              <a:ea typeface="楷体" charset="0"/>
              <a:cs typeface="楷体" charset="0"/>
            </a:endParaRPr>
          </a:p>
          <a:p>
            <a:pPr>
              <a:lnSpc>
                <a:spcPct val="130000"/>
              </a:lnSpc>
            </a:pPr>
            <a:endParaRPr lang="zh-CN" altLang="en-US" sz="1300" spc="15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20"/>
            </p:custDataLst>
          </p:nvPr>
        </p:nvSpPr>
        <p:spPr>
          <a:xfrm>
            <a:off x="1358143" y="4287272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5</a:t>
            </a:r>
          </a:p>
        </p:txBody>
      </p:sp>
      <p:sp>
        <p:nvSpPr>
          <p:cNvPr id="19" name="Rounded Rectangle 1"/>
          <p:cNvSpPr/>
          <p:nvPr>
            <p:custDataLst>
              <p:tags r:id="rId21"/>
            </p:custDataLst>
          </p:nvPr>
        </p:nvSpPr>
        <p:spPr>
          <a:xfrm>
            <a:off x="6310103" y="4240848"/>
            <a:ext cx="523830" cy="52383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20" name="TextBox 21"/>
          <p:cNvSpPr txBox="1"/>
          <p:nvPr>
            <p:custDataLst>
              <p:tags r:id="rId22"/>
            </p:custDataLst>
          </p:nvPr>
        </p:nvSpPr>
        <p:spPr>
          <a:xfrm>
            <a:off x="7066048" y="4161176"/>
            <a:ext cx="3767809" cy="162216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ct val="130000"/>
              </a:lnSpc>
            </a:pPr>
            <a:r>
              <a:rPr lang="zh-CN" altLang="en-US" spc="150" dirty="0">
                <a:solidFill>
                  <a:srgbClr val="000000"/>
                </a:solidFill>
                <a:uFillTx/>
                <a:latin typeface="楷体" charset="0"/>
                <a:ea typeface="楷体" charset="0"/>
                <a:cs typeface="楷体" charset="0"/>
                <a:sym typeface="+mn-ea"/>
              </a:rPr>
              <a:t>奥钰茹负责开发：所有模块对应的前端页面，负责完成项目前端的框架搭建并且完成基础页面开发。</a:t>
            </a:r>
          </a:p>
        </p:txBody>
      </p:sp>
      <p:sp>
        <p:nvSpPr>
          <p:cNvPr id="21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23"/>
            </p:custDataLst>
          </p:nvPr>
        </p:nvSpPr>
        <p:spPr>
          <a:xfrm>
            <a:off x="6310103" y="4287272"/>
            <a:ext cx="498109" cy="4316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200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  <a:cs typeface="Montserrat Black"/>
              </a:rPr>
              <a:t>6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2445" dirty="0">
                <a:solidFill>
                  <a:schemeClr val="dk1">
                    <a:lumMod val="75000"/>
                    <a:lumOff val="25000"/>
                  </a:schemeClr>
                </a:solidFill>
                <a:latin typeface="楷体" charset="0"/>
                <a:ea typeface="楷体" charset="0"/>
                <a:cs typeface="楷体" charset="0"/>
              </a:rPr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377815" y="1918970"/>
            <a:ext cx="1483360" cy="1445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0</a:t>
            </a:r>
            <a:r>
              <a:rPr kumimoji="0" lang="en-US" altLang="zh-CN" sz="8800" i="0" baseline="0" noProof="0" dirty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</a:rPr>
              <a:t>2</a:t>
            </a:r>
            <a:endParaRPr kumimoji="0" lang="zh-CN" altLang="en-US" sz="8800" i="0" baseline="0" noProof="0" dirty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楷体" charset="0"/>
                <a:ea typeface="楷体" charset="0"/>
                <a:cs typeface="楷体" charset="0"/>
              </a:rPr>
              <a:t>系统用例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系统用例----管理员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1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pic>
        <p:nvPicPr>
          <p:cNvPr id="2" name="图片 1" descr="/data/temp/7ff85d02-23d2-11ef-8619-5e61ec74a3a4.jpg7ff85d02-23d2-11ef-8619-5e61ec74a3a4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1528132" y="1240352"/>
            <a:ext cx="2851842" cy="53294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20" h="7920">
                <a:moveTo>
                  <a:pt x="0" y="0"/>
                </a:moveTo>
                <a:lnTo>
                  <a:pt x="7920" y="0"/>
                </a:lnTo>
                <a:lnTo>
                  <a:pt x="7920" y="7920"/>
                </a:lnTo>
                <a:lnTo>
                  <a:pt x="0" y="79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 userDrawn="1"/>
        </p:nvSpPr>
        <p:spPr>
          <a:xfrm>
            <a:off x="4602224" y="1320446"/>
            <a:ext cx="6823119" cy="5169270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登录系统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管理员登录养老院管理系统，进行身份验证并获取访问权限。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管理用户账户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管理员管理系统用户的账户信息，包括创建、修改、删除用户账户，以及分配角色和权限。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人员管理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管理员管理养老院的人员信息，包括员工和老人的档案管理，确保信息的准确性和完整性。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物资管理</a:t>
            </a:r>
          </a:p>
          <a:p>
            <a:pPr algn="l">
              <a:lnSpc>
                <a:spcPct val="18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管理员管理养老院的物资信息，包括物资的入库、出库、库存查询等，保证物资的合理使用和存储。</a:t>
            </a:r>
          </a:p>
          <a:p>
            <a:pPr algn="l"/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8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系统用例----管理员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2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pic>
        <p:nvPicPr>
          <p:cNvPr id="2" name="图片 1" descr="/data/temp/7ff85d02-23d2-11ef-8619-5e61ec74a3a4.jpg7ff85d02-23d2-11ef-8619-5e61ec74a3a4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1528132" y="1240352"/>
            <a:ext cx="2851842" cy="53294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20" h="7920">
                <a:moveTo>
                  <a:pt x="0" y="0"/>
                </a:moveTo>
                <a:lnTo>
                  <a:pt x="7920" y="0"/>
                </a:lnTo>
                <a:lnTo>
                  <a:pt x="7920" y="7920"/>
                </a:lnTo>
                <a:lnTo>
                  <a:pt x="0" y="79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 userDrawn="1"/>
        </p:nvSpPr>
        <p:spPr>
          <a:xfrm>
            <a:off x="4770470" y="1320446"/>
            <a:ext cx="6550100" cy="5169270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/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餐饮管理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管理员管理养老院的餐饮服务，包括菜品管理、餐饮套餐配置和点餐服务，确保老人和员工的餐饮需求得到满足。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费用管理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管理员管理养老院的费用相关事务，包括预存充值、消费记录和退住费用审核，保证财务的透明和准确。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基础数据配置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管理员配置系统的基础数据，包括营销、入住和活动等基础数据的设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置，确保系统正常运行和数据的一致性。</a:t>
            </a:r>
          </a:p>
        </p:txBody>
      </p:sp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8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系统用例----护理人员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1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4713320" y="1308709"/>
            <a:ext cx="6550100" cy="5150220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90000"/>
              </a:lnSpc>
            </a:pPr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登录系统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护理人员登录养老院管理系统，进行身份验证并获取访问权限。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入住管理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护理人员管理老人的入住信息，包括床位全景、入住签约、外出登记、来访登记、事故登记和退住申请，确保老人的安全和舒适。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床位全景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护理人员查看养老院的床位分布和使用情况，合理安排床位资源。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入住签约</a:t>
            </a:r>
          </a:p>
          <a:p>
            <a:pPr algn="l">
              <a:lnSpc>
                <a:spcPct val="21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护理人员管理老人的入住签约流程，确保合同的合法性和完整性。</a:t>
            </a:r>
          </a:p>
          <a:p>
            <a:pPr algn="l"/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7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708" y="1221486"/>
            <a:ext cx="3406630" cy="53341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系统用例----护理人员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2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4713320" y="1308709"/>
            <a:ext cx="6550100" cy="5150220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90000"/>
              </a:lnSpc>
            </a:pPr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外出登记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护理人员记录老人外出的情况，确保老人的安全和外出记录的准确性。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来访登记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护理人员记录来访人员的信息和来访时间，确保养老院的安全和管理有序。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事故登记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护理人员记录养老院内发生的事故情况，及时处理并记录事故信息。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退住申请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护理人员管理老人的退住申请流程，确保退住流程的规范和信息的准确。</a:t>
            </a:r>
          </a:p>
          <a:p>
            <a:pPr algn="l"/>
            <a:endParaRPr lang="zh-CN" altLang="en-US" sz="16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7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708" y="1221486"/>
            <a:ext cx="3406630" cy="53341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6" y="5760120"/>
            <a:ext cx="1249680" cy="980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66897" y="1221445"/>
            <a:ext cx="10658398" cy="53342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性。</a:t>
            </a:r>
          </a:p>
        </p:txBody>
      </p:sp>
      <p:sp>
        <p:nvSpPr>
          <p:cNvPr id="9" name="文本框 6"/>
          <p:cNvSpPr txBox="1"/>
          <p:nvPr>
            <p:custDataLst>
              <p:tags r:id="rId4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系统用例----护理人员</a:t>
            </a:r>
            <a:r>
              <a:rPr lang="en-US" altLang="zh-CN" dirty="0" err="1">
                <a:solidFill>
                  <a:schemeClr val="dk1"/>
                </a:solidFill>
                <a:latin typeface="楷体" charset="0"/>
                <a:ea typeface="楷体" charset="0"/>
                <a:cs typeface="楷体" charset="0"/>
                <a:sym typeface="微软雅黑" panose="020B0503020204020204" charset="-122"/>
              </a:rPr>
              <a:t>3</a:t>
            </a:r>
            <a:endParaRPr lang="zh-CN" dirty="0" err="1">
              <a:solidFill>
                <a:schemeClr val="dk1"/>
              </a:solidFill>
              <a:latin typeface="楷体" charset="0"/>
              <a:ea typeface="楷体" charset="0"/>
              <a:cs typeface="楷体" charset="0"/>
              <a:sym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 rot="10800000">
            <a:off x="9867967" y="1830612"/>
            <a:ext cx="822185" cy="70592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4665695" y="1308709"/>
            <a:ext cx="6597725" cy="5150220"/>
          </a:xfrm>
          <a:prstGeom prst="rect">
            <a:avLst/>
          </a:prstGeom>
          <a:solidFill>
            <a:srgbClr val="ECF5FA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服务管理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护理人员管理养老院提供的服务项目，包括服务项目、护理等级和服务预定，确保老人的需求得到满足。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服务项目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护理人员管理养老院提供的各类服务项目，确保服务的规范和质量。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护理等级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护理人员根据老人的需要和健康状况，确定并管理护理等级，提供相应的护理服务。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服务预定</a:t>
            </a:r>
          </a:p>
          <a:p>
            <a:pPr algn="l">
              <a:lnSpc>
                <a:spcPct val="200000"/>
              </a:lnSpc>
            </a:pP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  护理人员管理老人的服务预定情况，确保服务的及时性和准确性。</a:t>
            </a:r>
          </a:p>
        </p:txBody>
      </p:sp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65" y="5760085"/>
            <a:ext cx="1268730" cy="981075"/>
          </a:xfrm>
          <a:prstGeom prst="rect">
            <a:avLst/>
          </a:prstGeom>
        </p:spPr>
      </p:pic>
      <p:pic>
        <p:nvPicPr>
          <p:cNvPr id="7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708" y="1221486"/>
            <a:ext cx="3406630" cy="53341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" y="5760720"/>
            <a:ext cx="1249680" cy="980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U4YTk4NmY4MWMyOGU0MjMwM2MyNGMzNGIyYTBiMj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1"/>
  <p:tag name="KSO_WM_TEMPLATE_SUBCATEGORY" val="17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614"/>
  <p:tag name="KSO_WM_SLIDE_TYPE" val="title"/>
  <p:tag name="KSO_WM_SLIDE_SUBTYPE" val="pureTxt"/>
  <p:tag name="KSO_WM_SLIDE_LAYOUT" val="a_b"/>
  <p:tag name="KSO_WM_SLIDE_LAYOUT_CNT" val="1_3"/>
  <p:tag name="KSO_WM_TEMPLATE_MASTER_THUMB_INDEX" val="12"/>
  <p:tag name="KSO_WM_TEMPLATE_THUMBS_INDEX" val="1、5、9、10、11、12、13、14、15、1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1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中国古韵文化通用模板"/>
  <p:tag name="KSO_WM_UNIT_NOCLEAR" val="0"/>
  <p:tag name="KSO_WM_UNIT_VALUE" val="12"/>
  <p:tag name="KSO_WM_UNIT_TYPE" val="a"/>
  <p:tag name="KSO_WM_UNIT_INDEX" val="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人姓名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3614_1*b*2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"/>
  <p:tag name="KSO_WM_UNIT_TEXT_FILL_FORE_SCHEMECOLOR_INDEX" val="5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日期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3614_1*b*3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"/>
  <p:tag name="KSO_WM_UNIT_TEXT_FILL_FORE_SCHEMECOLOR_INDEX" val="5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6&quot;,&quot;maxSize&quot;:{&quot;size1&quot;:20},&quot;minSize&quot;:{&quot;size1&quot;:11.2},&quot;normalSize&quot;:{&quot;size1&quot;:11.2},&quot;subLayout&quot;:[{&quot;id&quot;:&quot;2024-06-06T15:00:46&quot;,&quot;margin&quot;:{&quot;bottom&quot;:0.025999998673796654,&quot;left&quot;:1.2699999809265137,&quot;right&quot;:1.2699999809265137,&quot;top&quot;:0.4230000376701355},&quot;type&quot;:0},{&quot;id&quot;:&quot;2024-06-06T15:00:46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9129_9*l_h_i*1_1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5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9129_9*l_h_f*1_1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19129_9*l_h_i*1_1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9129_9*l_h_i*1_2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6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9129_9*l_h_f*1_2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19129_9*l_h_i*1_2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9129_9*l_h_i*1_3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7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9129_9*l_h_f*1_3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19129_9*l_h_i*1_3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19129_9*l_h_i*1_4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8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19129_9*l_h_f*1_4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diagram20219129_9*l_h_i*1_4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19129_9*l_h_i*1_5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9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19129_9*l_h_f*1_5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19129_9*l_h_i*1_5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20219129_9*l_h_i*1_6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4"/>
  <p:tag name="KSO_WM_UNIT_FILL_FORE_SCHEMECOLOR_INDEX_BRIGHTNESS" val="0"/>
  <p:tag name="KSO_WM_UNIT_FILL_FORE_SCHEMECOLOR_INDEX" val="10"/>
  <p:tag name="KSO_WM_UNIT_FILL_TYPE" val="1"/>
  <p:tag name="KSO_WM_DIAGRAM_VIRTUALLY_FRAME" val="{&quot;height&quot;:304.3647244094488,&quot;left&quot;:159.31543307086613,&quot;top&quot;:137.73921259842518,&quot;width&quot;:746.119133858268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19129_9*l_h_f*1_6_1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UNIT_PRESET_TEXT" val="在此输入正文准确理解你所传达的意思在此输入正文在此输入正文"/>
  <p:tag name="KSO_WM_CHIP_GROUPID" val="60b9e79ad573a1aeab43c0e7"/>
  <p:tag name="KSO_WM_CHIP_XID" val="60b9e79ad573a1aeab43c0e8"/>
  <p:tag name="KSO_WM_ASSEMBLE_CHIP_INDEX" val="fef3bb99749e4cc7b2a345a5d9d92bcf"/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2"/>
  <p:tag name="KSO_WM_UNIT_ID" val="diagram20219129_9*l_h_i*1_6_2"/>
  <p:tag name="KSO_WM_TEMPLATE_CATEGORY" val="diagram"/>
  <p:tag name="KSO_WM_TEMPLATE_INDEX" val="20219129"/>
  <p:tag name="KSO_WM_UNIT_LAYERLEVEL" val="1_1_1"/>
  <p:tag name="KSO_WM_TAG_VERSION" val="1.0"/>
  <p:tag name="KSO_WM_BEAUTIFY_FLAG" val="#wm#"/>
  <p:tag name="KSO_WM_CHIP_GROUPID" val="60b9e79ad573a1aeab43c0e7"/>
  <p:tag name="KSO_WM_CHIP_XID" val="60b9e79ad573a1aeab43c0e8"/>
  <p:tag name="KSO_WM_ASSEMBLE_CHIP_INDEX" val="fef3bb99749e4cc7b2a345a5d9d92bcf"/>
  <p:tag name="KSO_WM_UNIT_VALUE" val="1"/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304.3647244094488,&quot;left&quot;:159.31543307086613,&quot;top&quot;:137.73921259842518,&quot;width&quot;:746.1191338582681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96*139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890_1*d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44da094984f447bb9a61a98f0165c8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5f9b0faa384473bb733bca154027e38"/>
  <p:tag name="KSO_WM_UNIT_PLACING_PICTURE" val="75f9b0faa384473bb733bca154027e38"/>
  <p:tag name="KSO_WM_TEMPLATE_ASSEMBLE_XID" val="60656f0f4054ed1e2fb802b8"/>
  <p:tag name="KSO_WM_TEMPLATE_ASSEMBLE_GROUPID" val="60656f0f4054ed1e2fb802b8"/>
  <p:tag name="WM_BEAUTIFY_ZORDER_FLAG_TAG" val="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96*139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890_1*d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44da094984f447bb9a61a98f0165c8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5f9b0faa384473bb733bca154027e38"/>
  <p:tag name="KSO_WM_UNIT_PLACING_PICTURE" val="75f9b0faa384473bb733bca154027e38"/>
  <p:tag name="KSO_WM_TEMPLATE_ASSEMBLE_XID" val="60656f0f4054ed1e2fb802b8"/>
  <p:tag name="KSO_WM_TEMPLATE_ASSEMBLE_GROUPID" val="60656f0f4054ed1e2fb802b8"/>
  <p:tag name="WM_BEAUTIFY_ZORDER_FLAG_TAG" val="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1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899_1*d*1"/>
  <p:tag name="KSO_WM_TEMPLATE_CATEGORY" val="diagram"/>
  <p:tag name="KSO_WM_TEMPLATE_INDEX" val="2021189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1e6b16af8414593af898aa3f2cc02e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78138117cc34770aa353d22a3ee0721"/>
  <p:tag name="KSO_WM_UNIT_PLACING_PICTURE" val="978138117cc34770aa353d22a3ee0721"/>
  <p:tag name="KSO_WM_TEMPLATE_ASSEMBLE_XID" val="60656f0e4054ed1e2fb802b1"/>
  <p:tag name="KSO_WM_TEMPLATE_ASSEMBLE_GROUPID" val="60656f0e4054ed1e2fb802b1"/>
  <p:tag name="WM_BEAUTIFY_ZORDER_FLAG_TAG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890_1*i*1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DEC_AREA_ID" val="6fd5bc5f48ee4de29c3c6c2407a84390"/>
  <p:tag name="KSO_WM_CHIP_GROUPID" val="5ef16ca95bb2a422ac9a2b25"/>
  <p:tag name="KSO_WM_CHIP_XID" val="5ef16ca95bb2a422ac9a2b26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1265"/>
  <p:tag name="KSO_WM_TEMPLATE_ASSEMBLE_XID" val="60656f0f4054ed1e2fb802b8"/>
  <p:tag name="KSO_WM_TEMPLATE_ASSEMBLE_GROUPID" val="60656f0f4054ed1e2fb802b8"/>
  <p:tag name="WM_BEAUTIFY_ZORDER_FLAG_TAG" val="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890_1*i*2"/>
  <p:tag name="KSO_WM_TEMPLATE_CATEGORY" val="diagram"/>
  <p:tag name="KSO_WM_TEMPLATE_INDEX" val="20211890"/>
  <p:tag name="KSO_WM_UNIT_LAYERLEVEL" val="1"/>
  <p:tag name="KSO_WM_TAG_VERSION" val="1.0"/>
  <p:tag name="KSO_WM_BEAUTIFY_FLAG" val="#wm#"/>
  <p:tag name="KSO_WM_UNIT_PLACING_PICTURE_MD4" val="7A5771E8F0C5F33BEFFFA9F7C1FFE1CB"/>
  <p:tag name="KSO_WM_UNIT_BLOCK" val="0"/>
  <p:tag name="KSO_WM_UNIT_SM_LIMIT_TYPE" val="2"/>
  <p:tag name="KSO_WM_UNIT_DEC_AREA_ID" val="2b0f70a30e6647e185dbffae2058be74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16ca95bb2a422ac9a2b25"/>
  <p:tag name="KSO_WM_CHIP_XID" val="5ef16ca95bb2a422ac9a2b26"/>
  <p:tag name="KSO_WM_TEMPLATE_ASSEMBLE_XID" val="60656f0f4054ed1e2fb802b8"/>
  <p:tag name="KSO_WM_TEMPLATE_ASSEMBLE_GROUPID" val="60656f0f4054ed1e2fb802b8"/>
  <p:tag name="WM_BEAUTIFY_ZORDER_FLAG_TAG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899_1*d*1"/>
  <p:tag name="KSO_WM_TEMPLATE_CATEGORY" val="diagram"/>
  <p:tag name="KSO_WM_TEMPLATE_INDEX" val="2021189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1e6b16af8414593af898aa3f2cc02e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78138117cc34770aa353d22a3ee0721"/>
  <p:tag name="KSO_WM_UNIT_PLACING_PICTURE" val="978138117cc34770aa353d22a3ee0721"/>
  <p:tag name="KSO_WM_TEMPLATE_ASSEMBLE_XID" val="60656f0e4054ed1e2fb802b1"/>
  <p:tag name="KSO_WM_TEMPLATE_ASSEMBLE_GROUPID" val="60656f0e4054ed1e2fb802b1"/>
  <p:tag name="WM_BEAUTIFY_ZORDER_FLAG_TAG" val="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9&quot;,&quot;maxSize&quot;:{&quot;size1&quot;:20},&quot;minSize&quot;:{&quot;size1&quot;:11.2},&quot;normalSize&quot;:{&quot;size1&quot;:11.2},&quot;subLayout&quot;:[{&quot;id&quot;:&quot;2024-06-06T15:00:49&quot;,&quot;margin&quot;:{&quot;bottom&quot;:0.025999998673796654,&quot;left&quot;:1.2699999809265137,&quot;right&quot;:1.2699999809265137,&quot;top&quot;:0.4230000376701355},&quot;type&quot;:0},{&quot;id&quot;:&quot;2024-06-06T15:00:49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7&quot;,&quot;maxSize&quot;:{&quot;size1&quot;:20},&quot;minSize&quot;:{&quot;size1&quot;:11.2},&quot;normalSize&quot;:{&quot;size1&quot;:11.2},&quot;subLayout&quot;:[{&quot;id&quot;:&quot;2024-06-06T15:00:47&quot;,&quot;margin&quot;:{&quot;bottom&quot;:0.025999998673796654,&quot;left&quot;:1.2699999809265137,&quot;right&quot;:1.2699999809265137,&quot;top&quot;:0.4230000376701355},&quot;type&quot;:0},{&quot;id&quot;:&quot;2024-06-06T15:00:47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218_1*f*1"/>
  <p:tag name="KSO_WM_TEMPLATE_CATEGORY" val="diagram"/>
  <p:tag name="KSO_WM_TEMPLATE_INDEX" val="2021221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48"/>
  <p:tag name="KSO_WM_UNIT_SHOW_EDIT_AREA_INDICATION" val="1"/>
  <p:tag name="KSO_WM_CHIP_GROUPID" val="5e6b05596848fb12bee65ac8"/>
  <p:tag name="KSO_WM_CHIP_XID" val="5e6b05596848fb12bee65aca"/>
  <p:tag name="KSO_WM_UNIT_DEC_AREA_ID" val="710aa835a84943c5bff75efac247b8d1"/>
  <p:tag name="KSO_WM_CHIP_FILLAREA_FILL_RULE" val="{&quot;fill_align&quot;:&quot;lt&quot;,&quot;fill_mode&quot;:&quot;full&quot;,&quot;sacle_strategy&quot;:&quot;smart&quot;}"/>
  <p:tag name="KSO_WM_ASSEMBLE_CHIP_INDEX" val="fcde135a8b5e4364b060a21abf2c88fa"/>
  <p:tag name="KSO_WM_UNIT_TEXT_FILL_FORE_SCHEMECOLOR_INDEX_BRIGHTNESS" val="0.25"/>
  <p:tag name="KSO_WM_UNIT_TEXT_FILL_FORE_SCHEMECOLOR_INDEX" val="13"/>
  <p:tag name="KSO_WM_UNIT_TEXT_FILL_TYPE" val="1"/>
  <p:tag name="KSO_WM_TEMPLATE_ASSEMBLE_XID" val="60656f2e4054ed1e2fb80509"/>
  <p:tag name="KSO_WM_TEMPLATE_ASSEMBLE_GROUPID" val="60656f2e4054ed1e2fb80509"/>
  <p:tag name="WM_BEAUTIFY_ZORDER_FLAG_TAG" val="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50*55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8_1*d*1"/>
  <p:tag name="KSO_WM_TEMPLATE_CATEGORY" val="diagram"/>
  <p:tag name="KSO_WM_TEMPLATE_INDEX" val="2021221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b32f073a63e44ec98017386be452294"/>
  <p:tag name="KSO_WM_CHIP_FILLAREA_FILL_RULE" val="{&quot;fill_align&quot;:&quot;rt&quot;,&quot;fill_mode&quot;:&quot;full&quot;,&quot;sacle_strategy&quot;:&quot;smart&quot;}"/>
  <p:tag name="KSO_WM_ASSEMBLE_CHIP_INDEX" val="a89941cca8b846368910b506219f0467"/>
  <p:tag name="KSO_WM_UNIT_PLACING_PICTURE" val="a89941cca8b846368910b506219f0467"/>
  <p:tag name="KSO_WM_TEMPLATE_ASSEMBLE_XID" val="60656f2e4054ed1e2fb80509"/>
  <p:tag name="KSO_WM_TEMPLATE_ASSEMBLE_GROUPID" val="60656f2e4054ed1e2fb80509"/>
  <p:tag name="WM_BEAUTIFY_ZORDER_FLAG_TAG" val="5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8&quot;,&quot;maxSize&quot;:{&quot;size1&quot;:20},&quot;minSize&quot;:{&quot;size1&quot;:11.2},&quot;normalSize&quot;:{&quot;size1&quot;:11.2},&quot;subLayout&quot;:[{&quot;id&quot;:&quot;2024-06-06T15:00:48&quot;,&quot;margin&quot;:{&quot;bottom&quot;:0.025999998673796654,&quot;left&quot;:1.2699999809265137,&quot;right&quot;:1.2699999809265137,&quot;top&quot;:0.4230000376701355},&quot;type&quot;:0},{&quot;id&quot;:&quot;2024-06-06T15:00:48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75e473c879e04c36a5893b8f23b3543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5798_1*i*2"/>
  <p:tag name="KSO_WM_TEMPLATE_CATEGORY" val="diagram"/>
  <p:tag name="KSO_WM_TEMPLATE_INDEX" val="20215798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2b9b4dda340fd2c9b7ba4"/>
  <p:tag name="KSO_WM_CHIP_XID" val="5f22b9b4dda340fd2c9b7ba5"/>
  <p:tag name="KSO_WM_UNIT_FILL_FORE_SCHEMECOLOR_INDEX_BRIGHTNESS" val="-0.05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48"/>
  <p:tag name="KSO_WM_TEMPLATE_ASSEMBLE_XID" val="6130c4e18b5cc6c91112a594"/>
  <p:tag name="KSO_WM_TEMPLATE_ASSEMBLE_GROUPID" val="6130c4e18b5cc6c91112a594"/>
  <p:tag name="WM_BEAUTIFY_ZORDER_FLAG_TAG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2145177a6a074d9b9fa3c66e226672f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5798_1*i*3"/>
  <p:tag name="KSO_WM_TEMPLATE_CATEGORY" val="diagram"/>
  <p:tag name="KSO_WM_TEMPLATE_INDEX" val="20215798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2b9b4dda340fd2c9b7ba4"/>
  <p:tag name="KSO_WM_CHIP_XID" val="5f22b9b4dda340fd2c9b7ba5"/>
  <p:tag name="KSO_WM_TEMPLATE_ASSEMBLE_XID" val="6130c4e18b5cc6c91112a594"/>
  <p:tag name="KSO_WM_TEMPLATE_ASSEMBLE_GROUPID" val="6130c4e18b5cc6c91112a594"/>
  <p:tag name="WM_BEAUTIFY_ZORDER_FLAG_TAG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88*110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798_1*d*1"/>
  <p:tag name="KSO_WM_TEMPLATE_CATEGORY" val="diagram"/>
  <p:tag name="KSO_WM_TEMPLATE_INDEX" val="2021579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99591884654431d89164c64c52deb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cc3aeb1e8724b02b950b245b7fbe33a"/>
  <p:tag name="KSO_WM_UNIT_PLACING_PICTURE" val="dcc3aeb1e8724b02b950b245b7fbe33a"/>
  <p:tag name="KSO_WM_UNIT_SUPPORT_UNIT_TYPE" val="[&quot;d&quot;,&quot;θ&quot;]"/>
  <p:tag name="KSO_WM_TEMPLATE_ASSEMBLE_XID" val="6130c4e18b5cc6c91112a594"/>
  <p:tag name="KSO_WM_TEMPLATE_ASSEMBLE_GROUPID" val="6130c4e18b5cc6c91112a594"/>
  <p:tag name="WM_BEAUTIFY_ZORDER_FLAG_TAG" val="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798_1*f*1"/>
  <p:tag name="KSO_WM_TEMPLATE_CATEGORY" val="diagram"/>
  <p:tag name="KSO_WM_TEMPLATE_INDEX" val="2021579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4"/>
  <p:tag name="KSO_WM_UNIT_SHOW_EDIT_AREA_INDICATION" val="1"/>
  <p:tag name="KSO_WM_CHIP_GROUPID" val="5e6b05596848fb12bee65ac8"/>
  <p:tag name="KSO_WM_CHIP_XID" val="5e6b05596848fb12bee65aca"/>
  <p:tag name="KSO_WM_UNIT_DEC_AREA_ID" val="90a0bc6fe0684e52b0691ace412e6d9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f626e4283334740b546f859666eceb2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130c4e18b5cc6c91112a594"/>
  <p:tag name="KSO_WM_TEMPLATE_ASSEMBLE_GROUPID" val="6130c4e18b5cc6c91112a594"/>
  <p:tag name="WM_BEAUTIFY_ZORDER_FLAG_TAG" val="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759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759"/>
  <p:tag name="KSO_WM_SLIDE_LAYOUT" val="a_f"/>
  <p:tag name="KSO_WM_SLIDE_LAYOUT_CNT" val="1_1"/>
  <p:tag name="KSO_WM_SLIDE_TYPE" val="text"/>
  <p:tag name="KSO_WM_SLIDE_SUBTYPE" val="pureTxt"/>
  <p:tag name="KSO_WM_SLIDE_LAYOUTTYPE" val="topbottom"/>
  <p:tag name="KSO_WM_SLIDE_SIZE" val="960*467"/>
  <p:tag name="KSO_WM_SLIDE_POSITION" val="0*72"/>
  <p:tag name="KSO_WM_SLIDE_RATIO" val="1.777778"/>
  <p:tag name="KSO_WM_SLIDE_BACKGROUND" val="[&quot;bottomTop&quot;]"/>
  <p:tag name="KSO_WM_SLIDE_BACKGROUND_TYPE" val="bottomTop"/>
  <p:tag name="KSO_WM_SLIDE_BK_DARK_LIGHT" val="2"/>
  <p:tag name="KSO_WM_SLIDE_LAYOUT_INFO" val="{&quot;backgroundInfo&quot;:[{&quot;bottom&quot;:0,&quot;bottomAbs&quot;:false,&quot;left&quot;:0,&quot;leftAbs&quot;:false,&quot;right&quot;:0,&quot;rightAbs&quot;:false,&quot;top&quot;:0.7407407,&quot;topAbs&quot;:false,&quot;type&quot;:&quot;bottomTop&quot;}],&quot;id&quot;:&quot;2021-04-01T15:36:40&quot;,&quot;maxSize&quot;:{&quot;size1&quot;:42.2},&quot;minSize&quot;:{&quot;size1&quot;:42.2},&quot;normalSize&quot;:{&quot;size1&quot;:42.2},&quot;subLayout&quot;:[{&quot;id&quot;:&quot;2021-04-01T15:36:40&quot;,&quot;margin&quot;:{&quot;bottom&quot;:3.38700008392334,&quot;left&quot;:4.657000541687012,&quot;right&quot;:4.657000541687012,&quot;top&quot;:1.2699999809265137},&quot;type&quot;:0},{&quot;id&quot;:&quot;2021-04-01T15:36:40&quot;,&quot;margin&quot;:{&quot;bottom&quot;:3.38700008392334,&quot;left&quot;:6.7729997634887695,&quot;right&quot;:6.7729997634887695,&quot;top&quot;:0},&quot;type&quot;:0}],&quot;type&quot;:0}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6969a5984fe4426badf670db1829be36&quot;,&quot;fill_align&quot;:&quot;cm&quot;,&quot;chip_types&quot;:[&quot;header&quot;]},{&quot;text_align&quot;:&quot;lm&quot;,&quot;text_direction&quot;:&quot;horizontal&quot;,&quot;support_features&quot;:[&quot;collage&quot;,&quot;carousel&quot;],&quot;support_big_font&quot;:true,&quot;fill_id&quot;:&quot;638fc320fad547f2a2c9e7fbae56f76d&quot;,&quot;fill_align&quot;:&quot;cm&quot;,&quot;chip_types&quot;:[&quot;diagram&quot;,&quot;text&quot;,&quot;picture&quot;,&quot;chart&quot;,&quot;table&quot;]}]]"/>
  <p:tag name="KSO_WM_CHIP_XID" val="5f226a74c4814ce96fb160eb"/>
  <p:tag name="KSO_WM_CHIP_DECFILLPROP" val="[]"/>
  <p:tag name="KSO_WM_CHIP_GROUPID" val="5f226a74c4814ce96fb160ea"/>
  <p:tag name="KSO_WM_SLIDE_SUPPORT_FEATURE_TYPE" val="0"/>
  <p:tag name="KSO_WM_TEMPLATE_ASSEMBLE_XID" val="60656f434054ed1e2fb8068a"/>
  <p:tag name="KSO_WM_TEMPLATE_ASSEMBLE_GROUPID" val="60656f434054ed1e2fb8068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2e8a7ef88484c27907bbead105ca5a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59_1*i*2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18"/>
  <p:tag name="KSO_WM_TEMPLATE_ASSEMBLE_XID" val="60656f434054ed1e2fb8068a"/>
  <p:tag name="KSO_WM_TEMPLATE_ASSEMBLE_GROUPID" val="60656f434054ed1e2fb8068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73bda84c42e4735b3f5d092a816bbc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59_1*i*3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VALUE" val="494"/>
  <p:tag name="KSO_WM_TEMPLATE_ASSEMBLE_XID" val="60656f434054ed1e2fb8068a"/>
  <p:tag name="KSO_WM_TEMPLATE_ASSEMBLE_GROUPID" val="60656f434054ed1e2fb8068a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9bd12f14aa74ace9c6c03891def0a0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759_1*i*4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60656f434054ed1e2fb8068a"/>
  <p:tag name="KSO_WM_TEMPLATE_ASSEMBLE_GROUPID" val="60656f434054ed1e2fb8068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59_1*a*1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3eb6b3f979d46e493c1917cad3317b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1d55dbbc9dc45d993ba9743888d0d56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a"/>
  <p:tag name="KSO_WM_TEMPLATE_ASSEMBLE_GROUPID" val="60656f434054ed1e2fb8068a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759_1*f*1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c07668e148ec4dedb584cf41d419c6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6cef0f8446c402e9cadb6d53159676d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f434054ed1e2fb8068a"/>
  <p:tag name="KSO_WM_TEMPLATE_ASSEMBLE_GROUPID" val="60656f434054ed1e2fb8068a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2759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2759"/>
  <p:tag name="KSO_WM_SLIDE_LAYOUT" val="a_f"/>
  <p:tag name="KSO_WM_SLIDE_LAYOUT_CNT" val="1_1"/>
  <p:tag name="KSO_WM_SLIDE_TYPE" val="text"/>
  <p:tag name="KSO_WM_SLIDE_SUBTYPE" val="pureTxt"/>
  <p:tag name="KSO_WM_SLIDE_LAYOUTTYPE" val="topbottom"/>
  <p:tag name="KSO_WM_SLIDE_SIZE" val="960*467"/>
  <p:tag name="KSO_WM_SLIDE_POSITION" val="0*72"/>
  <p:tag name="KSO_WM_SLIDE_RATIO" val="1.777778"/>
  <p:tag name="KSO_WM_SLIDE_BACKGROUND" val="[&quot;bottomTop&quot;]"/>
  <p:tag name="KSO_WM_SLIDE_BACKGROUND_TYPE" val="bottomTop"/>
  <p:tag name="KSO_WM_SLIDE_BK_DARK_LIGHT" val="2"/>
  <p:tag name="KSO_WM_SLIDE_LAYOUT_INFO" val="{&quot;backgroundInfo&quot;:[{&quot;bottom&quot;:0,&quot;bottomAbs&quot;:false,&quot;left&quot;:0,&quot;leftAbs&quot;:false,&quot;right&quot;:0,&quot;rightAbs&quot;:false,&quot;top&quot;:0.7407407,&quot;topAbs&quot;:false,&quot;type&quot;:&quot;bottomTop&quot;}],&quot;id&quot;:&quot;2021-04-01T15:36:40&quot;,&quot;maxSize&quot;:{&quot;size1&quot;:42.2},&quot;minSize&quot;:{&quot;size1&quot;:42.2},&quot;normalSize&quot;:{&quot;size1&quot;:42.2},&quot;subLayout&quot;:[{&quot;id&quot;:&quot;2021-04-01T15:36:40&quot;,&quot;margin&quot;:{&quot;bottom&quot;:3.38700008392334,&quot;left&quot;:4.657000541687012,&quot;right&quot;:4.657000541687012,&quot;top&quot;:1.2699999809265137},&quot;type&quot;:0},{&quot;id&quot;:&quot;2021-04-01T15:36:40&quot;,&quot;margin&quot;:{&quot;bottom&quot;:3.38700008392334,&quot;left&quot;:6.7729997634887695,&quot;right&quot;:6.7729997634887695,&quot;top&quot;:0},&quot;type&quot;:0}],&quot;type&quot;:0}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6969a5984fe4426badf670db1829be36&quot;,&quot;fill_align&quot;:&quot;cm&quot;,&quot;chip_types&quot;:[&quot;header&quot;]},{&quot;text_align&quot;:&quot;lm&quot;,&quot;text_direction&quot;:&quot;horizontal&quot;,&quot;support_features&quot;:[&quot;collage&quot;,&quot;carousel&quot;],&quot;support_big_font&quot;:true,&quot;fill_id&quot;:&quot;638fc320fad547f2a2c9e7fbae56f76d&quot;,&quot;fill_align&quot;:&quot;cm&quot;,&quot;chip_types&quot;:[&quot;diagram&quot;,&quot;text&quot;,&quot;picture&quot;,&quot;chart&quot;,&quot;table&quot;]}]]"/>
  <p:tag name="KSO_WM_CHIP_XID" val="5f226a74c4814ce96fb160eb"/>
  <p:tag name="KSO_WM_CHIP_DECFILLPROP" val="[]"/>
  <p:tag name="KSO_WM_CHIP_GROUPID" val="5f226a74c4814ce96fb160ea"/>
  <p:tag name="KSO_WM_SLIDE_SUPPORT_FEATURE_TYPE" val="0"/>
  <p:tag name="KSO_WM_TEMPLATE_ASSEMBLE_XID" val="60656f434054ed1e2fb8068a"/>
  <p:tag name="KSO_WM_TEMPLATE_ASSEMBLE_GROUPID" val="60656f434054ed1e2fb8068a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2e8a7ef88484c27907bbead105ca5a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59_1*i*2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18"/>
  <p:tag name="KSO_WM_TEMPLATE_ASSEMBLE_XID" val="60656f434054ed1e2fb8068a"/>
  <p:tag name="KSO_WM_TEMPLATE_ASSEMBLE_GROUPID" val="60656f434054ed1e2fb8068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73bda84c42e4735b3f5d092a816bbc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759_1*i*3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VALUE" val="494"/>
  <p:tag name="KSO_WM_TEMPLATE_ASSEMBLE_XID" val="60656f434054ed1e2fb8068a"/>
  <p:tag name="KSO_WM_TEMPLATE_ASSEMBLE_GROUPID" val="60656f434054ed1e2fb8068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9bd12f14aa74ace9c6c03891def0a0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759_1*i*4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26a74c4814ce96fb160ea"/>
  <p:tag name="KSO_WM_CHIP_XID" val="5f226a74c4814ce96fb160e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"/>
  <p:tag name="KSO_WM_TEMPLATE_ASSEMBLE_XID" val="60656f434054ed1e2fb8068a"/>
  <p:tag name="KSO_WM_TEMPLATE_ASSEMBLE_GROUPID" val="60656f434054ed1e2fb8068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59_1*a*1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3eb6b3f979d46e493c1917cad3317b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1d55dbbc9dc45d993ba9743888d0d56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a"/>
  <p:tag name="KSO_WM_TEMPLATE_ASSEMBLE_GROUPID" val="60656f434054ed1e2fb8068a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759_1*f*1"/>
  <p:tag name="KSO_WM_TEMPLATE_CATEGORY" val="diagram"/>
  <p:tag name="KSO_WM_TEMPLATE_INDEX" val="2021275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c07668e148ec4dedb584cf41d419c6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6cef0f8446c402e9cadb6d53159676d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f434054ed1e2fb8068a"/>
  <p:tag name="KSO_WM_TEMPLATE_ASSEMBLE_GROUPID" val="60656f434054ed1e2fb8068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8&quot;,&quot;maxSize&quot;:{&quot;size1&quot;:20},&quot;minSize&quot;:{&quot;size1&quot;:11.2},&quot;normalSize&quot;:{&quot;size1&quot;:11.2},&quot;subLayout&quot;:[{&quot;id&quot;:&quot;2024-06-06T15:00:48&quot;,&quot;margin&quot;:{&quot;bottom&quot;:0.025999998673796654,&quot;left&quot;:1.2699999809265137,&quot;right&quot;:1.2699999809265137,&quot;top&quot;:0.4230000376701355},&quot;type&quot;:0},{&quot;id&quot;:&quot;2024-06-06T15:00:48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315_1*f*1"/>
  <p:tag name="KSO_WM_TEMPLATE_CATEGORY" val="diagram"/>
  <p:tag name="KSO_WM_TEMPLATE_INDEX" val="2020731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90"/>
  <p:tag name="KSO_WM_UNIT_SHOW_EDIT_AREA_INDICATION" val="1"/>
  <p:tag name="KSO_WM_CHIP_GROUPID" val="5e6b05596848fb12bee65ac8"/>
  <p:tag name="KSO_WM_CHIP_XID" val="5e6b05596848fb12bee65aca"/>
  <p:tag name="KSO_WM_UNIT_DEC_AREA_ID" val="3462bde237c543c58b90892aede91ea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c8ab5172452436899286f2808371cac"/>
  <p:tag name="KSO_WM_UNIT_TEXT_FILL_FORE_SCHEMECOLOR_INDEX_BRIGHTNESS" val="0.25"/>
  <p:tag name="KSO_WM_UNIT_TEXT_FILL_FORE_SCHEMECOLOR_INDEX" val="13"/>
  <p:tag name="KSO_WM_UNIT_TEXT_FILL_TYPE" val="1"/>
  <p:tag name="KSO_WM_TEMPLATE_ASSEMBLE_XID" val="6130c4e08b5cc6c91112a571"/>
  <p:tag name="KSO_WM_TEMPLATE_ASSEMBLE_GROUPID" val="6130c4e08b5cc6c91112a571"/>
  <p:tag name="WM_BEAUTIFY_ZORDER_FLAG_TAG" val="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1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08*63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083_1*d*1"/>
  <p:tag name="KSO_WM_TEMPLATE_CATEGORY" val="diagram"/>
  <p:tag name="KSO_WM_TEMPLATE_INDEX" val="2021108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7f42cde7938431285b9c7a82f7bb6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ecba67177d7944619af1f1e77c11ebbe"/>
  <p:tag name="KSO_WM_UNIT_PLACING_PICTURE" val="ecba67177d7944619af1f1e77c11ebbe"/>
  <p:tag name="KSO_WM_TEMPLATE_ASSEMBLE_XID" val="6130c4e08b5cc6c91112a57b"/>
  <p:tag name="KSO_WM_TEMPLATE_ASSEMBLE_GROUPID" val="6130c4e08b5cc6c91112a57b"/>
  <p:tag name="WM_BEAUTIFY_ZORDER_FLAG_TAG" val="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48&quot;,&quot;maxSize&quot;:{&quot;size1&quot;:20},&quot;minSize&quot;:{&quot;size1&quot;:11.2},&quot;normalSize&quot;:{&quot;size1&quot;:11.2},&quot;subLayout&quot;:[{&quot;id&quot;:&quot;2024-06-06T15:00:48&quot;,&quot;margin&quot;:{&quot;bottom&quot;:0.025999998673796654,&quot;left&quot;:1.2699999809265137,&quot;right&quot;:1.2699999809265137,&quot;top&quot;:0.4230000376701355},&quot;type&quot;:0},{&quot;id&quot;:&quot;2024-06-06T15:00:48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315_1*f*1"/>
  <p:tag name="KSO_WM_TEMPLATE_CATEGORY" val="diagram"/>
  <p:tag name="KSO_WM_TEMPLATE_INDEX" val="2020731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90"/>
  <p:tag name="KSO_WM_UNIT_SHOW_EDIT_AREA_INDICATION" val="1"/>
  <p:tag name="KSO_WM_CHIP_GROUPID" val="5e6b05596848fb12bee65ac8"/>
  <p:tag name="KSO_WM_CHIP_XID" val="5e6b05596848fb12bee65aca"/>
  <p:tag name="KSO_WM_UNIT_DEC_AREA_ID" val="3462bde237c543c58b90892aede91ea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c8ab5172452436899286f2808371cac"/>
  <p:tag name="KSO_WM_UNIT_TEXT_FILL_FORE_SCHEMECOLOR_INDEX_BRIGHTNESS" val="0.25"/>
  <p:tag name="KSO_WM_UNIT_TEXT_FILL_FORE_SCHEMECOLOR_INDEX" val="13"/>
  <p:tag name="KSO_WM_UNIT_TEXT_FILL_TYPE" val="1"/>
  <p:tag name="KSO_WM_TEMPLATE_ASSEMBLE_XID" val="6130c4e08b5cc6c91112a571"/>
  <p:tag name="KSO_WM_TEMPLATE_ASSEMBLE_GROUPID" val="6130c4e08b5cc6c91112a571"/>
  <p:tag name="WM_BEAUTIFY_ZORDER_FLAG_TAG" val="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9"/>
  <p:tag name="KSO_WM_TEMPLATE_SUBCATEGORY" val="17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14"/>
  <p:tag name="KSO_WM_SLIDE_TYPE" val="sectionTitle"/>
  <p:tag name="KSO_WM_SLIDE_SUBTYPE" val="pureTxt"/>
  <p:tag name="KSO_WM_SLIDE_LAYOUT" val="a_b_e"/>
  <p:tag name="KSO_WM_SLIDE_LAYOUT_CNT" val="1_1_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3614_9*e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PRESET_TEXT" val="壹"/>
  <p:tag name="KSO_WM_UNIT_NOCLEAR" val="0"/>
  <p:tag name="KSO_WM_UNIT_VALUE" val="1"/>
  <p:tag name="KSO_WM_UNIT_TYPE" val="e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9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PRESET_TEXT" val="单击此处添加文本具体内容"/>
  <p:tag name="KSO_WM_UNIT_NOCLEAR" val="0"/>
  <p:tag name="KSO_WM_UNIT_VALUE" val="20"/>
  <p:tag name="KSO_WM_UNIT_TYPE" val="a"/>
  <p:tag name="KSO_WM_UNIT_INDEX" val="1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08_1*f*1"/>
  <p:tag name="KSO_WM_TEMPLATE_CATEGORY" val="diagram"/>
  <p:tag name="KSO_WM_TEMPLATE_INDEX" val="202110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8"/>
  <p:tag name="KSO_WM_UNIT_SHOW_EDIT_AREA_INDICATION" val="1"/>
  <p:tag name="KSO_WM_CHIP_GROUPID" val="5e6b05596848fb12bee65ac8"/>
  <p:tag name="KSO_WM_CHIP_XID" val="5e6b05596848fb12bee65aca"/>
  <p:tag name="KSO_WM_UNIT_DEC_AREA_ID" val="3fe90d637a704494ab24df4a7c7a8d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9f53a6766c460e8a3870e58db9b32d"/>
  <p:tag name="KSO_WM_UNIT_TEXT_FILL_FORE_SCHEMECOLOR_INDEX_BRIGHTNESS" val="0.25"/>
  <p:tag name="KSO_WM_UNIT_TEXT_FILL_FORE_SCHEMECOLOR_INDEX" val="13"/>
  <p:tag name="KSO_WM_UNIT_TEXT_FILL_TYPE" val="1"/>
  <p:tag name="KSO_WM_TEMPLATE_ASSEMBLE_XID" val="60656ea04054ed1e2fb7fcbc"/>
  <p:tag name="KSO_WM_TEMPLATE_ASSEMBLE_GROUPID" val="60656ea04054ed1e2fb7fcbc"/>
  <p:tag name="WM_BEAUTIFY_ZORDER_FLAG_TAG" val="5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42*156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051_1*d*1"/>
  <p:tag name="KSO_WM_TEMPLATE_CATEGORY" val="diagram"/>
  <p:tag name="KSO_WM_TEMPLATE_INDEX" val="2021105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2876e609c7144a48ef7013c55026be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902a4d0b8544cc19ecd8dfac07ae853"/>
  <p:tag name="KSO_WM_UNIT_PLACING_PICTURE" val="9902a4d0b8544cc19ecd8dfac07ae85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a44054ed1e2fb7fce2"/>
  <p:tag name="KSO_WM_TEMPLATE_ASSEMBLE_GROUPID" val="60656ea44054ed1e2fb7fce2"/>
  <p:tag name="WM_BEAUTIFY_ZORDER_FLAG_TAG" val="7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08_1*f*1"/>
  <p:tag name="KSO_WM_TEMPLATE_CATEGORY" val="diagram"/>
  <p:tag name="KSO_WM_TEMPLATE_INDEX" val="202110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8"/>
  <p:tag name="KSO_WM_UNIT_SHOW_EDIT_AREA_INDICATION" val="1"/>
  <p:tag name="KSO_WM_CHIP_GROUPID" val="5e6b05596848fb12bee65ac8"/>
  <p:tag name="KSO_WM_CHIP_XID" val="5e6b05596848fb12bee65aca"/>
  <p:tag name="KSO_WM_UNIT_DEC_AREA_ID" val="3fe90d637a704494ab24df4a7c7a8d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9f53a6766c460e8a3870e58db9b32d"/>
  <p:tag name="KSO_WM_UNIT_TEXT_FILL_FORE_SCHEMECOLOR_INDEX_BRIGHTNESS" val="0.25"/>
  <p:tag name="KSO_WM_UNIT_TEXT_FILL_FORE_SCHEMECOLOR_INDEX" val="13"/>
  <p:tag name="KSO_WM_UNIT_TEXT_FILL_TYPE" val="1"/>
  <p:tag name="KSO_WM_TEMPLATE_ASSEMBLE_XID" val="60656ea04054ed1e2fb7fcbc"/>
  <p:tag name="KSO_WM_TEMPLATE_ASSEMBLE_GROUPID" val="60656ea04054ed1e2fb7fcbc"/>
  <p:tag name="WM_BEAUTIFY_ZORDER_FLAG_TAG" val="5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08_1*f*1"/>
  <p:tag name="KSO_WM_TEMPLATE_CATEGORY" val="diagram"/>
  <p:tag name="KSO_WM_TEMPLATE_INDEX" val="202110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8"/>
  <p:tag name="KSO_WM_UNIT_SHOW_EDIT_AREA_INDICATION" val="1"/>
  <p:tag name="KSO_WM_CHIP_GROUPID" val="5e6b05596848fb12bee65ac8"/>
  <p:tag name="KSO_WM_CHIP_XID" val="5e6b05596848fb12bee65aca"/>
  <p:tag name="KSO_WM_UNIT_DEC_AREA_ID" val="3fe90d637a704494ab24df4a7c7a8d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9f53a6766c460e8a3870e58db9b32d"/>
  <p:tag name="KSO_WM_UNIT_TEXT_FILL_FORE_SCHEMECOLOR_INDEX_BRIGHTNESS" val="0.25"/>
  <p:tag name="KSO_WM_UNIT_TEXT_FILL_FORE_SCHEMECOLOR_INDEX" val="13"/>
  <p:tag name="KSO_WM_UNIT_TEXT_FILL_TYPE" val="1"/>
  <p:tag name="KSO_WM_TEMPLATE_ASSEMBLE_XID" val="60656ea04054ed1e2fb7fcbc"/>
  <p:tag name="KSO_WM_TEMPLATE_ASSEMBLE_GROUPID" val="60656ea04054ed1e2fb7fcbc"/>
  <p:tag name="WM_BEAUTIFY_ZORDER_FLAG_TAG" val="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08_1*f*1"/>
  <p:tag name="KSO_WM_TEMPLATE_CATEGORY" val="diagram"/>
  <p:tag name="KSO_WM_TEMPLATE_INDEX" val="202110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8"/>
  <p:tag name="KSO_WM_UNIT_SHOW_EDIT_AREA_INDICATION" val="1"/>
  <p:tag name="KSO_WM_CHIP_GROUPID" val="5e6b05596848fb12bee65ac8"/>
  <p:tag name="KSO_WM_CHIP_XID" val="5e6b05596848fb12bee65aca"/>
  <p:tag name="KSO_WM_UNIT_DEC_AREA_ID" val="3fe90d637a704494ab24df4a7c7a8d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9f53a6766c460e8a3870e58db9b32d"/>
  <p:tag name="KSO_WM_UNIT_TEXT_FILL_FORE_SCHEMECOLOR_INDEX_BRIGHTNESS" val="0.25"/>
  <p:tag name="KSO_WM_UNIT_TEXT_FILL_FORE_SCHEMECOLOR_INDEX" val="13"/>
  <p:tag name="KSO_WM_UNIT_TEXT_FILL_TYPE" val="1"/>
  <p:tag name="KSO_WM_TEMPLATE_ASSEMBLE_XID" val="60656ea04054ed1e2fb7fcbc"/>
  <p:tag name="KSO_WM_TEMPLATE_ASSEMBLE_GROUPID" val="60656ea04054ed1e2fb7fcbc"/>
  <p:tag name="WM_BEAUTIFY_ZORDER_FLAG_TAG" val="5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6-06T15:00:51&quot;,&quot;maxSize&quot;:{&quot;size1&quot;:20},&quot;minSize&quot;:{&quot;size1&quot;:11.2},&quot;normalSize&quot;:{&quot;size1&quot;:11.2},&quot;subLayout&quot;:[{&quot;id&quot;:&quot;2024-06-06T15:00:51&quot;,&quot;margin&quot;:{&quot;bottom&quot;:0.025999998673796654,&quot;left&quot;:1.2699999809265137,&quot;right&quot;:1.2699999809265137,&quot;top&quot;:0.4230000376701355},&quot;type&quot;:0},{&quot;id&quot;:&quot;2024-06-06T15:00:51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ACKGROUND_TYPE" val="general"/>
  <p:tag name="KSO_WM_SLIDE_BK_DARK_LIGHT" val="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  <p:tag name="WM_BEAUTIFY_ZORDER_FLAG_TAG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"/>
  <p:tag name="KSO_WM_UNIT_TEXT_FILL_FORE_SCHEMECOLOR_INDEX" val="13"/>
  <p:tag name="KSO_WM_UNIT_TEXT_FILL_TYPE" val="1"/>
  <p:tag name="WM_BEAUTIFY_ZORDER_FLAG_TAG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08_1*f*1"/>
  <p:tag name="KSO_WM_TEMPLATE_CATEGORY" val="diagram"/>
  <p:tag name="KSO_WM_TEMPLATE_INDEX" val="202110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8"/>
  <p:tag name="KSO_WM_UNIT_SHOW_EDIT_AREA_INDICATION" val="1"/>
  <p:tag name="KSO_WM_CHIP_GROUPID" val="5e6b05596848fb12bee65ac8"/>
  <p:tag name="KSO_WM_CHIP_XID" val="5e6b05596848fb12bee65aca"/>
  <p:tag name="KSO_WM_UNIT_DEC_AREA_ID" val="3fe90d637a704494ab24df4a7c7a8d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c9f53a6766c460e8a3870e58db9b32d"/>
  <p:tag name="KSO_WM_UNIT_TEXT_FILL_FORE_SCHEMECOLOR_INDEX_BRIGHTNESS" val="0.25"/>
  <p:tag name="KSO_WM_UNIT_TEXT_FILL_FORE_SCHEMECOLOR_INDEX" val="13"/>
  <p:tag name="KSO_WM_UNIT_TEXT_FILL_TYPE" val="1"/>
  <p:tag name="KSO_WM_TEMPLATE_ASSEMBLE_XID" val="60656ea04054ed1e2fb7fcbc"/>
  <p:tag name="KSO_WM_TEMPLATE_ASSEMBLE_GROUPID" val="60656ea04054ed1e2fb7fcbc"/>
  <p:tag name="WM_BEAUTIFY_ZORDER_FLAG_TAG" val="5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4_17"/>
  <p:tag name="KSO_WM_TEMPLATE_SUBCATEGORY" val="17"/>
  <p:tag name="KSO_WM_TEMPLATE_MASTER_TYPE" val="1"/>
  <p:tag name="KSO_WM_TEMPLATE_COLOR_TYPE" val="1"/>
  <p:tag name="KSO_WM_SLIDE_ITEM_CNT" val="0"/>
  <p:tag name="KSO_WM_SLIDE_INDEX" val="17"/>
  <p:tag name="KSO_WM_TAG_VERSION" val="1.0"/>
  <p:tag name="KSO_WM_BEAUTIFY_FLAG" val="#wm#"/>
  <p:tag name="KSO_WM_TEMPLATE_CATEGORY" val="custom"/>
  <p:tag name="KSO_WM_TEMPLATE_INDEX" val="20203614"/>
  <p:tag name="KSO_WM_SLIDE_TYPE" val="endPage"/>
  <p:tag name="KSO_WM_SLIDE_SUBTYPE" val="pureTxt"/>
  <p:tag name="KSO_WM_SLIDE_LAYOUT" val="a_b"/>
  <p:tag name="KSO_WM_SLIDE_LAYOUT_CNT" val="1_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4_17*a*1"/>
  <p:tag name="KSO_WM_TEMPLATE_CATEGORY" val="custom"/>
  <p:tag name="KSO_WM_TEMPLATE_INDEX" val="20203614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再会 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17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3614"/>
  <p:tag name="KSO_WM_TEMPLATE_MASTER_THUMB_INDEX" val="12"/>
  <p:tag name="KSO_WM_TEMPLATE_THUMBS_INDEX" val="1、5、9、10、11、12、13、14、15、1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CF5FA"/>
      </a:dk2>
      <a:lt2>
        <a:srgbClr val="FFFFFF"/>
      </a:lt2>
      <a:accent1>
        <a:srgbClr val="566991"/>
      </a:accent1>
      <a:accent2>
        <a:srgbClr val="6F798C"/>
      </a:accent2>
      <a:accent3>
        <a:srgbClr val="858785"/>
      </a:accent3>
      <a:accent4>
        <a:srgbClr val="9E9881"/>
      </a:accent4>
      <a:accent5>
        <a:srgbClr val="B4A77B"/>
      </a:accent5>
      <a:accent6>
        <a:srgbClr val="CDB574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1905</Words>
  <Application>Microsoft Office PowerPoint</Application>
  <PresentationFormat>宽屏</PresentationFormat>
  <Paragraphs>154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楷体</vt:lpstr>
      <vt:lpstr>隶书</vt:lpstr>
      <vt:lpstr>宋体</vt:lpstr>
      <vt:lpstr>Arial</vt:lpstr>
      <vt:lpstr>Arial Black</vt:lpstr>
      <vt:lpstr>Calibri</vt:lpstr>
      <vt:lpstr>Viner Hand ITC</vt:lpstr>
      <vt:lpstr>Office 主题​​</vt:lpstr>
      <vt:lpstr>1_Office 主题​​</vt:lpstr>
      <vt:lpstr>“敬老院管理系统” 项目答辩</vt:lpstr>
      <vt:lpstr>团队分工</vt:lpstr>
      <vt:lpstr>PowerPoint 演示文稿</vt:lpstr>
      <vt:lpstr>系统用例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系统设计</vt:lpstr>
      <vt:lpstr>PowerPoint 演示文稿</vt:lpstr>
      <vt:lpstr>PowerPoint 演示文稿</vt:lpstr>
      <vt:lpstr>PowerPoint 演示文稿</vt:lpstr>
      <vt:lpstr>系统框架</vt:lpstr>
      <vt:lpstr>PowerPoint 演示文稿</vt:lpstr>
      <vt:lpstr>PowerPoint 演示文稿</vt:lpstr>
      <vt:lpstr>数据存储</vt:lpstr>
      <vt:lpstr>PowerPoint 演示文稿</vt:lpstr>
      <vt:lpstr>团队开发工作总结</vt:lpstr>
      <vt:lpstr>PowerPoint 演示文稿</vt:lpstr>
      <vt:lpstr>PowerPoint 演示文稿</vt:lpstr>
      <vt:lpstr>问题与创新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“敬老院管理系统”	项目答辩</dc:title>
  <dc:creator/>
  <cp:lastModifiedBy>zeyu Geng</cp:lastModifiedBy>
  <cp:revision>2</cp:revision>
  <dcterms:created xsi:type="dcterms:W3CDTF">2024-06-06T12:20:32Z</dcterms:created>
  <dcterms:modified xsi:type="dcterms:W3CDTF">2024-06-06T12:23:11Z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/>
  </property>
</Properties>
</file>